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68" r:id="rId3"/>
    <p:sldId id="270" r:id="rId4"/>
    <p:sldId id="271" r:id="rId5"/>
    <p:sldId id="272" r:id="rId6"/>
    <p:sldId id="273" r:id="rId7"/>
    <p:sldId id="265" r:id="rId8"/>
    <p:sldId id="262" r:id="rId9"/>
    <p:sldId id="259" r:id="rId10"/>
    <p:sldId id="264" r:id="rId11"/>
    <p:sldId id="261" r:id="rId12"/>
    <p:sldId id="260" r:id="rId13"/>
    <p:sldId id="263" r:id="rId14"/>
    <p:sldId id="275" r:id="rId15"/>
    <p:sldId id="269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97234-2D45-4C18-921F-71A7FD6E67D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5FC81-9811-4690-B2F6-CA69AAA6D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2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95A4-9994-41D1-8A40-5AEA314DF9E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20D9-649F-42C0-83D2-6B5ACF96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8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95A4-9994-41D1-8A40-5AEA314DF9E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20D9-649F-42C0-83D2-6B5ACF96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8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2D595A4-9994-41D1-8A40-5AEA314DF9E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C9420D9-649F-42C0-83D2-6B5ACF96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77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95A4-9994-41D1-8A40-5AEA314DF9E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20D9-649F-42C0-83D2-6B5ACF96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2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D595A4-9994-41D1-8A40-5AEA314DF9E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9420D9-649F-42C0-83D2-6B5ACF96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206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95A4-9994-41D1-8A40-5AEA314DF9E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20D9-649F-42C0-83D2-6B5ACF96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97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95A4-9994-41D1-8A40-5AEA314DF9E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20D9-649F-42C0-83D2-6B5ACF96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8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95A4-9994-41D1-8A40-5AEA314DF9E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20D9-649F-42C0-83D2-6B5ACF96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95A4-9994-41D1-8A40-5AEA314DF9E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20D9-649F-42C0-83D2-6B5ACF96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5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95A4-9994-41D1-8A40-5AEA314DF9E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20D9-649F-42C0-83D2-6B5ACF96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2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95A4-9994-41D1-8A40-5AEA314DF9E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20D9-649F-42C0-83D2-6B5ACF96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66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2D595A4-9994-41D1-8A40-5AEA314DF9E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C9420D9-649F-42C0-83D2-6B5ACF96A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32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702" y="220802"/>
            <a:ext cx="10590298" cy="150876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городская поликлиника № 42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22"/>
            <a:ext cx="1601702" cy="1563919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23" y="1520982"/>
            <a:ext cx="8174211" cy="505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8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549" y="220802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В 2018 ГОДУ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22"/>
            <a:ext cx="1601702" cy="1563919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1846908"/>
            <a:ext cx="5432079" cy="2941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Детская городская поликлиника № 42 стала получателем гранта Правительства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Москвы (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млн. руб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категории «Лучшая детская поликлиника для детского населения по интегральному рейтингу Московского стандарта поликлиники» за 2017 год.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25" y="1844644"/>
            <a:ext cx="6684475" cy="501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8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891" y="220802"/>
            <a:ext cx="10434738" cy="15087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В 2018 ГОДУ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22"/>
            <a:ext cx="1601702" cy="1563919"/>
          </a:xfrm>
        </p:spPr>
      </p:pic>
      <p:sp>
        <p:nvSpPr>
          <p:cNvPr id="3" name="Прямоугольник 2"/>
          <p:cNvSpPr/>
          <p:nvPr/>
        </p:nvSpPr>
        <p:spPr>
          <a:xfrm>
            <a:off x="99588" y="1910281"/>
            <a:ext cx="71703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Медицинская сестра хирургического кабинета Филиппова Анастасия Юрьевна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победителем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этапа в номинации «Лучшая медицинская сестра педиатрическая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заняла призовое третье место в финале городского конкурса профессионального мастерства «Лучшая медицинская сестра»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75" y="1831567"/>
            <a:ext cx="3769825" cy="50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0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549" y="220802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В 2018 ГОДУ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22"/>
            <a:ext cx="1601702" cy="1563919"/>
          </a:xfrm>
        </p:spPr>
      </p:pic>
      <p:sp>
        <p:nvSpPr>
          <p:cNvPr id="3" name="Прямоугольник 2"/>
          <p:cNvSpPr/>
          <p:nvPr/>
        </p:nvSpPr>
        <p:spPr>
          <a:xfrm>
            <a:off x="3765110" y="1837853"/>
            <a:ext cx="4661780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Медицинская сестра отделения функциональной диагностики ДГП № 42,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Ольденбургер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Светлана Александровна, в 2018 году стала победителем конкурса на лучшую статью на тему «Сестринские инновации в современных условиях развития системы здравоохранения» в номинации «Лучшая научная статья».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90" y="1837853"/>
            <a:ext cx="3765110" cy="50201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5432"/>
            <a:ext cx="3765110" cy="50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6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549" y="220802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В 2018 ГОДУ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22"/>
            <a:ext cx="1601702" cy="1563919"/>
          </a:xfrm>
        </p:spPr>
      </p:pic>
      <p:sp>
        <p:nvSpPr>
          <p:cNvPr id="3" name="Прямоугольник 2"/>
          <p:cNvSpPr/>
          <p:nvPr/>
        </p:nvSpPr>
        <p:spPr>
          <a:xfrm>
            <a:off x="3168713" y="1837854"/>
            <a:ext cx="59752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оманда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ДГП 42 впервые приняла участие в Спартакиаде, проводимой Департаментом здравоохранения города Москвы в рамках конкурса «Формула жизни»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580" y="2825750"/>
            <a:ext cx="3505200" cy="2628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161293"/>
            <a:ext cx="4826000" cy="3619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87" y="3413760"/>
            <a:ext cx="3305387" cy="24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26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549" y="220802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В 2018 ГОДУ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22"/>
            <a:ext cx="1601702" cy="1563919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1855960"/>
            <a:ext cx="12191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открытии IV Московского городского съезда педиатров, проходившем 17.10.2018 года, награждены врач-педиатр ДГП 42 Филиппова Елена Витальевна и медицинская сестра ДГП 42 Соркина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Иннесса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Анатольевна, признанные лучшим врачом-педиатром отделения медицинской профилактики 2018 и лучшей медицинской сестрой отделения медицинской профилактики 2018 в ЮЗАО.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64" y="3854513"/>
            <a:ext cx="3530851" cy="26481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0" y="3854513"/>
            <a:ext cx="3877900" cy="29084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729" y="3854514"/>
            <a:ext cx="3877900" cy="290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32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549" y="220802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В 2018 ГОДУ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22"/>
            <a:ext cx="1601702" cy="156391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567"/>
            <a:ext cx="3769825" cy="5026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672" y="1831567"/>
            <a:ext cx="4571328" cy="34284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69826" y="1831567"/>
            <a:ext cx="3798872" cy="4676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06.12.2018 на торжественном закрытии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Ассамблеи Здоровье Москвы состоялось награждение победителей конкурса «Палитра Врача», проводимого в рамках Московского фестиваля «Формула жизни».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Участковая медицинская сестра ДГП № 42 Орехова Татьяна Николаевна стала призером двух номинаций: «Есть такая профессия…» и «Моя любимая поликлиника».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31039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702" y="220802"/>
            <a:ext cx="10590298" cy="150876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городская поликлиника № 42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22"/>
            <a:ext cx="1601702" cy="1563919"/>
          </a:xfrm>
        </p:spPr>
      </p:pic>
      <p:sp>
        <p:nvSpPr>
          <p:cNvPr id="3" name="Прямоугольник 2"/>
          <p:cNvSpPr/>
          <p:nvPr/>
        </p:nvSpPr>
        <p:spPr>
          <a:xfrm>
            <a:off x="1204110" y="3177766"/>
            <a:ext cx="94608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23160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549" y="220802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 кадрами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22"/>
            <a:ext cx="1601702" cy="1563919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569303"/>
              </p:ext>
            </p:extLst>
          </p:nvPr>
        </p:nvGraphicFramePr>
        <p:xfrm>
          <a:off x="1" y="1901227"/>
          <a:ext cx="7052649" cy="4852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0883"/>
                <a:gridCol w="2350883"/>
                <a:gridCol w="2350883"/>
              </a:tblGrid>
              <a:tr h="74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 2017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 2018 год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1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5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Врач-педиатр участковый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7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медперсонал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5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сестра участковая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1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Прочий персонал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2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АЦ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42360" y="1946495"/>
            <a:ext cx="4849640" cy="487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Возрастной состав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до 30 лет – 10%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31-50 лет – 47%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51-55 лет – 13%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Старше 55 лет – 30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endParaRPr lang="ru-RU" sz="1400" b="1" dirty="0" smtClean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КМН – 7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врач – 1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 – 24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квалификационная категория – 6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квалификационная категория – 3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медицинский персонал: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 – 45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квалификационная категория – 3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квалификационная категория – 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6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549" y="220802"/>
            <a:ext cx="9784080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сотрудников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22"/>
            <a:ext cx="1601702" cy="1563919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192853"/>
              </p:ext>
            </p:extLst>
          </p:nvPr>
        </p:nvGraphicFramePr>
        <p:xfrm>
          <a:off x="0" y="2046084"/>
          <a:ext cx="12191999" cy="4590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5136"/>
                <a:gridCol w="3491256"/>
                <a:gridCol w="3505607"/>
              </a:tblGrid>
              <a:tr h="450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8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всего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82 469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103 241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Врачи-педиатры участковые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85 213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114 941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Врачи-специалисты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76 539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98 854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9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медицинский персонал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53 387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57 721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9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сестры участковые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57 685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61 135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по АЦ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61 393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71 113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6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549" y="220802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врачей-педиатров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22"/>
            <a:ext cx="1601702" cy="1563919"/>
          </a:xfrm>
        </p:spPr>
      </p:pic>
      <p:sp>
        <p:nvSpPr>
          <p:cNvPr id="3" name="Прямоугольник 2"/>
          <p:cNvSpPr/>
          <p:nvPr/>
        </p:nvSpPr>
        <p:spPr>
          <a:xfrm>
            <a:off x="48955" y="2017860"/>
            <a:ext cx="2052806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рограмма 5С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лгоритм приема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врача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Эффективные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к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оммуникации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85" y="4312800"/>
            <a:ext cx="3284844" cy="246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6" name="Picture 4" descr="PC0704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110" y="1890317"/>
            <a:ext cx="3857619" cy="308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51185" y="1757141"/>
            <a:ext cx="6040815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ru-RU" sz="11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Чек-лист алгоритм приема врача-педиатра</a:t>
            </a:r>
            <a:endParaRPr lang="ru-RU" sz="11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Установление контакта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1 Установление визуального контакта, приветствие, обращение </a:t>
            </a:r>
            <a:r>
              <a:rPr lang="ru-RU" sz="1000" dirty="0" smtClean="0">
                <a:latin typeface="Times" panose="02020603050405020304" pitchFamily="18" charset="0"/>
                <a:ea typeface="Times" panose="02020603050405020304" pitchFamily="18" charset="0"/>
              </a:rPr>
              <a:t>по</a:t>
            </a:r>
            <a:r>
              <a:rPr lang="ru-RU" sz="1000" dirty="0" smtClean="0">
                <a:latin typeface="Arial" panose="020B0604020202020204" pitchFamily="34" charset="0"/>
                <a:ea typeface="Times" panose="02020603050405020304" pitchFamily="18" charset="0"/>
              </a:rPr>
              <a:t> </a:t>
            </a:r>
            <a:r>
              <a:rPr lang="ru-RU" sz="1000" dirty="0" smtClean="0">
                <a:latin typeface="Times" panose="02020603050405020304" pitchFamily="18" charset="0"/>
                <a:ea typeface="Times" panose="02020603050405020304" pitchFamily="18" charset="0"/>
              </a:rPr>
              <a:t>имени-отчеству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2 Открытие приема в </a:t>
            </a:r>
            <a:r>
              <a:rPr lang="ru-RU" sz="1000" dirty="0" smtClean="0">
                <a:latin typeface="Times" panose="02020603050405020304" pitchFamily="18" charset="0"/>
                <a:ea typeface="Times" panose="02020603050405020304" pitchFamily="18" charset="0"/>
              </a:rPr>
              <a:t>ЕМИАС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000" dirty="0" smtClean="0">
                <a:latin typeface="Times" panose="02020603050405020304" pitchFamily="18" charset="0"/>
                <a:ea typeface="Times" panose="02020603050405020304" pitchFamily="18" charset="0"/>
              </a:rPr>
              <a:t>Сбор </a:t>
            </a: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информации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3 Сбор основных и дополнительных жалоб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4 Сбор информации по течению заболевания и динамике </a:t>
            </a:r>
            <a:r>
              <a:rPr lang="ru-RU" sz="1000" dirty="0" smtClean="0">
                <a:latin typeface="Times" panose="02020603050405020304" pitchFamily="18" charset="0"/>
                <a:ea typeface="Times" panose="02020603050405020304" pitchFamily="18" charset="0"/>
              </a:rPr>
              <a:t>общего</a:t>
            </a:r>
            <a:r>
              <a:rPr lang="ru-RU" sz="1000" dirty="0" smtClean="0">
                <a:latin typeface="Arial" panose="020B0604020202020204" pitchFamily="34" charset="0"/>
                <a:ea typeface="Times" panose="02020603050405020304" pitchFamily="18" charset="0"/>
              </a:rPr>
              <a:t> </a:t>
            </a:r>
            <a:r>
              <a:rPr lang="ru-RU" sz="1000" dirty="0" smtClean="0">
                <a:latin typeface="Times" panose="02020603050405020304" pitchFamily="18" charset="0"/>
                <a:ea typeface="Times" panose="02020603050405020304" pitchFamily="18" charset="0"/>
              </a:rPr>
              <a:t>состояния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5 Изучение дневника пациента, отражающего </a:t>
            </a:r>
            <a:r>
              <a:rPr lang="ru-RU" sz="1000" dirty="0" smtClean="0">
                <a:latin typeface="Times" panose="02020603050405020304" pitchFamily="18" charset="0"/>
                <a:ea typeface="Times" panose="02020603050405020304" pitchFamily="18" charset="0"/>
              </a:rPr>
              <a:t>динамику</a:t>
            </a:r>
            <a:r>
              <a:rPr lang="ru-RU" sz="1000" dirty="0" smtClean="0">
                <a:latin typeface="Arial" panose="020B0604020202020204" pitchFamily="34" charset="0"/>
                <a:ea typeface="Times" panose="02020603050405020304" pitchFamily="18" charset="0"/>
              </a:rPr>
              <a:t> </a:t>
            </a:r>
            <a:r>
              <a:rPr lang="ru-RU" sz="1000" dirty="0" smtClean="0">
                <a:latin typeface="Times" panose="02020603050405020304" pitchFamily="18" charset="0"/>
                <a:ea typeface="Times" panose="02020603050405020304" pitchFamily="18" charset="0"/>
              </a:rPr>
              <a:t>показателей </a:t>
            </a: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- АД, температура тела, пульса (в случае, если ранее было рекомендовано ведение дневника)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6 Интерпретация результатов анализов и </a:t>
            </a:r>
            <a:r>
              <a:rPr lang="ru-RU" sz="1000" dirty="0" smtClean="0">
                <a:latin typeface="Times" panose="02020603050405020304" pitchFamily="18" charset="0"/>
                <a:ea typeface="Times" panose="02020603050405020304" pitchFamily="18" charset="0"/>
              </a:rPr>
              <a:t>исследований,</a:t>
            </a:r>
            <a:r>
              <a:rPr lang="ru-RU" sz="1000" dirty="0" smtClean="0">
                <a:latin typeface="Arial" panose="020B0604020202020204" pitchFamily="34" charset="0"/>
                <a:ea typeface="Times" panose="02020603050405020304" pitchFamily="18" charset="0"/>
              </a:rPr>
              <a:t> </a:t>
            </a:r>
            <a:r>
              <a:rPr lang="ru-RU" sz="1000" dirty="0" smtClean="0">
                <a:latin typeface="Times" panose="02020603050405020304" pitchFamily="18" charset="0"/>
                <a:ea typeface="Times" panose="02020603050405020304" pitchFamily="18" charset="0"/>
              </a:rPr>
              <a:t>проведенных </a:t>
            </a: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с момента первого приема: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• Показатели в норме.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• Отклоняющиеся показатели ( разъяснение причин и тактики дальнейших действий)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7 Внесение информации в </a:t>
            </a:r>
            <a:r>
              <a:rPr lang="ru-RU" sz="1000" dirty="0" err="1">
                <a:latin typeface="Times" panose="02020603050405020304" pitchFamily="18" charset="0"/>
                <a:ea typeface="Times" panose="02020603050405020304" pitchFamily="18" charset="0"/>
              </a:rPr>
              <a:t>иЭМК</a:t>
            </a: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 (при обращении пациента </a:t>
            </a:r>
            <a:r>
              <a:rPr lang="ru-RU" sz="1000" dirty="0" smtClean="0">
                <a:latin typeface="Times" panose="02020603050405020304" pitchFamily="18" charset="0"/>
                <a:ea typeface="Times" panose="02020603050405020304" pitchFamily="18" charset="0"/>
              </a:rPr>
              <a:t>-</a:t>
            </a:r>
            <a:r>
              <a:rPr lang="ru-RU" sz="1000" dirty="0" smtClean="0">
                <a:latin typeface="Arial" panose="020B0604020202020204" pitchFamily="34" charset="0"/>
                <a:ea typeface="Times" panose="02020603050405020304" pitchFamily="18" charset="0"/>
              </a:rPr>
              <a:t> </a:t>
            </a:r>
            <a:r>
              <a:rPr lang="ru-RU" sz="1000" dirty="0" smtClean="0">
                <a:latin typeface="Times" panose="02020603050405020304" pitchFamily="18" charset="0"/>
                <a:ea typeface="Times" panose="02020603050405020304" pitchFamily="18" charset="0"/>
              </a:rPr>
              <a:t>установление </a:t>
            </a: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визуального контакта при ответе на вопрос</a:t>
            </a:r>
            <a:r>
              <a:rPr lang="ru-RU" sz="1000" dirty="0" smtClean="0">
                <a:latin typeface="Times" panose="02020603050405020304" pitchFamily="18" charset="0"/>
                <a:ea typeface="Times" panose="02020603050405020304" pitchFamily="18" charset="0"/>
              </a:rPr>
              <a:t>)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000" dirty="0" smtClean="0">
                <a:latin typeface="Times" panose="02020603050405020304" pitchFamily="18" charset="0"/>
                <a:ea typeface="Times" panose="02020603050405020304" pitchFamily="18" charset="0"/>
              </a:rPr>
              <a:t>Осмотр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8 Обработка рук (мытье рук с мылом в раковине / обработка </a:t>
            </a:r>
            <a:r>
              <a:rPr lang="ru-RU" sz="1000" dirty="0" smtClean="0">
                <a:latin typeface="Times" panose="02020603050405020304" pitchFamily="18" charset="0"/>
                <a:ea typeface="Times" panose="02020603050405020304" pitchFamily="18" charset="0"/>
              </a:rPr>
              <a:t>рук</a:t>
            </a:r>
            <a:r>
              <a:rPr lang="ru-RU" sz="1000" dirty="0" smtClean="0">
                <a:latin typeface="Arial" panose="020B0604020202020204" pitchFamily="34" charset="0"/>
                <a:ea typeface="Times" panose="02020603050405020304" pitchFamily="18" charset="0"/>
              </a:rPr>
              <a:t> </a:t>
            </a:r>
            <a:r>
              <a:rPr lang="ru-RU" sz="1000" dirty="0" smtClean="0">
                <a:latin typeface="Times" panose="02020603050405020304" pitchFamily="18" charset="0"/>
                <a:ea typeface="Times" panose="02020603050405020304" pitchFamily="18" charset="0"/>
              </a:rPr>
              <a:t>дезинфицирующим </a:t>
            </a: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средством)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9 Проведение </a:t>
            </a:r>
            <a:r>
              <a:rPr lang="ru-RU" sz="1000" dirty="0" err="1">
                <a:latin typeface="Times" panose="02020603050405020304" pitchFamily="18" charset="0"/>
                <a:ea typeface="Times" panose="02020603050405020304" pitchFamily="18" charset="0"/>
              </a:rPr>
              <a:t>физикального</a:t>
            </a: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 осмотра пациента: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• Измерить АД.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• Осмотреть кожные покровы.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• Провести аускультацию легких и сердца.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• Провести пальпацию живота.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• Проверить наличие «симптома поколачивания».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• Провести пальпацию голеней и стоп на предмет наличия отеков.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000" dirty="0">
                <a:latin typeface="Times" panose="02020603050405020304" pitchFamily="18" charset="0"/>
                <a:ea typeface="Times" panose="02020603050405020304" pitchFamily="18" charset="0"/>
              </a:rPr>
              <a:t>• По показаниям провести дополнительный </a:t>
            </a:r>
            <a:r>
              <a:rPr lang="ru-RU" sz="1000" dirty="0" smtClean="0">
                <a:latin typeface="Times" panose="02020603050405020304" pitchFamily="18" charset="0"/>
                <a:ea typeface="Times" panose="02020603050405020304" pitchFamily="18" charset="0"/>
              </a:rPr>
              <a:t>осмотр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549" y="220802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профессионального роста»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22"/>
            <a:ext cx="1601702" cy="1563919"/>
          </a:xfr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3500" y="4428319"/>
            <a:ext cx="12046129" cy="206210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«Требования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Москве к профессиональному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уровню врачей очень высокие. А молодые специалисты, которые вчера были студентами, приходят в наши лечебные учреждения, не имея достаточных практических навыков. Мы решили это исправить и создали «Школу профессионального роста», которая дает возможность участнику проекта стать настоящим профессионалом с первого дня работы в московском здравоохранении.»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Хрипун Алексей Иванович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Правительства Москвы, руководитель Департамента здравоохранения города Москвы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    </a:t>
            </a:r>
          </a:p>
        </p:txBody>
      </p:sp>
      <p:sp>
        <p:nvSpPr>
          <p:cNvPr id="5" name="AutoShape 2" descr="https://spr.mosgorzdrav.ru/uploads/imperavi/ru-RU/hripun2_rnd.png"/>
          <p:cNvSpPr>
            <a:spLocks noChangeAspect="1" noChangeArrowheads="1"/>
          </p:cNvSpPr>
          <p:nvPr/>
        </p:nvSpPr>
        <p:spPr bwMode="auto">
          <a:xfrm>
            <a:off x="63500" y="18627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15" y="1872591"/>
            <a:ext cx="2412698" cy="24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7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549" y="220802"/>
            <a:ext cx="9784080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Пилотный Проект: автоматизированный контроль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Мсп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«московский стандарт поликлиники»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22"/>
            <a:ext cx="1601702" cy="156391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9495"/>
            <a:ext cx="3778879" cy="5038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63" y="1819494"/>
            <a:ext cx="5793737" cy="50385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8878" y="1819496"/>
            <a:ext cx="26128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целях повышения эффективности деятельности медицинской организации, повышения уровня удовлетворенности пациентов при оказании медицинской помощи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5059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549" y="220802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КОЛЛ-ЦЕНТР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(ВЫЗОВ ВРАЧА НА ДОМ, СПРАВОЧНАЯ СЛУЖБА)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8(499) 638-30-42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22"/>
            <a:ext cx="1601702" cy="1563919"/>
          </a:xfrm>
        </p:spPr>
      </p:pic>
      <p:sp>
        <p:nvSpPr>
          <p:cNvPr id="5" name="Прямоугольник 4"/>
          <p:cNvSpPr/>
          <p:nvPr/>
        </p:nvSpPr>
        <p:spPr>
          <a:xfrm>
            <a:off x="5513560" y="1846906"/>
            <a:ext cx="659606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времени дозвона до службы вызова на дом в 2 раза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до прихода педиатра на 10-15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вызов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бумажной работы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вызова врачу происходит автоматически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 и города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производительности труда диспетчеров в 2 раза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Высвобождение 6% времени педиатров и до 25% времени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" y="2154724"/>
            <a:ext cx="5317401" cy="398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87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549" y="220802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Школы здоровья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Помоги своему ребёнку"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22"/>
            <a:ext cx="1601702" cy="1563919"/>
          </a:xfrm>
        </p:spPr>
      </p:pic>
      <p:sp>
        <p:nvSpPr>
          <p:cNvPr id="3" name="Прямоугольник 2"/>
          <p:cNvSpPr/>
          <p:nvPr/>
        </p:nvSpPr>
        <p:spPr>
          <a:xfrm>
            <a:off x="172016" y="1837853"/>
            <a:ext cx="8682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Поликлиникой совместно с Научно-Образовательным Центром "Неотложные состояния в педиатрии" Российского национального исследовательского медицинского университета им. Н.И. Пирогова для родителей разработан и проводится цикл образовательных семинаров в рамках Школы здоровья "Помоги своему ребёнку", на которых они обучаются теоретическим и практическим навыкам оказания первой доврачебной помощи при различных неотложных состояниях с использованием муляжей.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167" y="1837853"/>
            <a:ext cx="2823833" cy="50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6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549" y="220802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Школы здоровья </a:t>
            </a:r>
            <a:b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"Помоги своему ребёнку"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22"/>
            <a:ext cx="1601702" cy="15639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2" y="2834300"/>
            <a:ext cx="6026590" cy="33899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81" y="2498756"/>
            <a:ext cx="5232903" cy="392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05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1397</TotalTime>
  <Words>749</Words>
  <Application>Microsoft Office PowerPoint</Application>
  <PresentationFormat>Широкоэкранный</PresentationFormat>
  <Paragraphs>130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Times</vt:lpstr>
      <vt:lpstr>Times New Roman</vt:lpstr>
      <vt:lpstr>Wingdings</vt:lpstr>
      <vt:lpstr>Полосы</vt:lpstr>
      <vt:lpstr>Детская городская поликлиника № 42</vt:lpstr>
      <vt:lpstr>Укомплектованность кадрами</vt:lpstr>
      <vt:lpstr> Средняя заработная плата сотрудников </vt:lpstr>
      <vt:lpstr>Обучение врачей-педиатров</vt:lpstr>
      <vt:lpstr>Проект  «школа профессионального роста»</vt:lpstr>
      <vt:lpstr>Пилотный Проект: автоматизированный контроль Мсп  «московский стандарт поликлиники»</vt:lpstr>
      <vt:lpstr>ЕДИНЫЙ КОЛЛ-ЦЕНТР (ВЫЗОВ ВРАЧА НА ДОМ, СПРАВОЧНАЯ СЛУЖБА) 8(499) 638-30-42</vt:lpstr>
      <vt:lpstr>Школы здоровья  "Помоги своему ребёнку"</vt:lpstr>
      <vt:lpstr>Школы здоровья  "Помоги своему ребёнку"</vt:lpstr>
      <vt:lpstr>НАШИ ДОСТИЖЕНИЯ В 2018 ГОДУ</vt:lpstr>
      <vt:lpstr>     НАШИ ДОСТИЖЕНИЯ В 2018 ГОДУ</vt:lpstr>
      <vt:lpstr>НАШИ ДОСТИЖЕНИЯ В 2018 ГОДУ</vt:lpstr>
      <vt:lpstr>НАШИ ДОСТИЖЕНИЯ В 2018 ГОДУ</vt:lpstr>
      <vt:lpstr>НАШИ ДОСТИЖЕНИЯ В 2018 ГОДУ</vt:lpstr>
      <vt:lpstr>НАШИ ДОСТИЖЕНИЯ В 2018 ГОДУ</vt:lpstr>
      <vt:lpstr>Детская городская поликлиника № 42</vt:lpstr>
    </vt:vector>
  </TitlesOfParts>
  <Company>UralSOFT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42</dc:creator>
  <cp:lastModifiedBy>42</cp:lastModifiedBy>
  <cp:revision>41</cp:revision>
  <dcterms:created xsi:type="dcterms:W3CDTF">2018-11-27T07:39:38Z</dcterms:created>
  <dcterms:modified xsi:type="dcterms:W3CDTF">2019-01-14T10:25:43Z</dcterms:modified>
</cp:coreProperties>
</file>