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31"/>
  </p:notesMasterIdLst>
  <p:sldIdLst>
    <p:sldId id="256" r:id="rId2"/>
    <p:sldId id="266" r:id="rId3"/>
    <p:sldId id="265" r:id="rId4"/>
    <p:sldId id="257" r:id="rId5"/>
    <p:sldId id="258" r:id="rId6"/>
    <p:sldId id="259" r:id="rId7"/>
    <p:sldId id="294" r:id="rId8"/>
    <p:sldId id="260" r:id="rId9"/>
    <p:sldId id="261" r:id="rId10"/>
    <p:sldId id="282" r:id="rId11"/>
    <p:sldId id="263" r:id="rId12"/>
    <p:sldId id="264" r:id="rId13"/>
    <p:sldId id="292" r:id="rId14"/>
    <p:sldId id="279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6" r:id="rId24"/>
    <p:sldId id="297" r:id="rId25"/>
    <p:sldId id="281" r:id="rId26"/>
    <p:sldId id="283" r:id="rId27"/>
    <p:sldId id="288" r:id="rId28"/>
    <p:sldId id="295" r:id="rId29"/>
    <p:sldId id="291" r:id="rId3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3896" autoAdjust="0"/>
  </p:normalViewPr>
  <p:slideViewPr>
    <p:cSldViewPr>
      <p:cViewPr>
        <p:scale>
          <a:sx n="76" d="100"/>
          <a:sy n="76" d="100"/>
        </p:scale>
        <p:origin x="-118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3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5628525597732298"/>
          <c:w val="0.57270349590786207"/>
          <c:h val="0.717465237335968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"Ясенево"</c:v>
                </c:pt>
              </c:strCache>
            </c:strRef>
          </c:tx>
          <c:dPt>
            <c:idx val="5"/>
            <c:bubble3D val="0"/>
            <c:explosion val="15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50" b="1" dirty="0" smtClean="0"/>
                      <a:t>Инвалиды </a:t>
                    </a:r>
                    <a:r>
                      <a:rPr lang="ru-RU" sz="1050" b="1" dirty="0"/>
                      <a:t>17893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3138882202389029E-2"/>
                  <c:y val="-6.3608698216495771E-2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dirty="0" smtClean="0"/>
                      <a:t>Пенсионеры</a:t>
                    </a:r>
                    <a:r>
                      <a:rPr lang="ru-RU" sz="1050" b="1" baseline="0" dirty="0" smtClean="0"/>
                      <a:t> </a:t>
                    </a:r>
                    <a:r>
                      <a:rPr lang="ru-RU" sz="1050" b="1" dirty="0" smtClean="0"/>
                      <a:t>49312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50" b="1" dirty="0"/>
                      <a:t>Состоящие на надомном </a:t>
                    </a:r>
                    <a:r>
                      <a:rPr lang="ru-RU" sz="1050" b="1" dirty="0" smtClean="0"/>
                      <a:t>обслуживании </a:t>
                    </a:r>
                    <a:r>
                      <a:rPr lang="ru-RU" sz="1050" b="1" dirty="0"/>
                      <a:t>2576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050" b="1" dirty="0" smtClean="0"/>
                      <a:t>Дети-инвалиды </a:t>
                    </a:r>
                    <a:r>
                      <a:rPr lang="ru-RU" sz="1050" b="1" dirty="0"/>
                      <a:t>544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050" b="1" dirty="0"/>
                      <a:t>Многодетные </a:t>
                    </a:r>
                    <a:r>
                      <a:rPr lang="ru-RU" sz="1050" b="1" dirty="0" smtClean="0"/>
                      <a:t>семьи </a:t>
                    </a:r>
                    <a:r>
                      <a:rPr lang="ru-RU" sz="1050" b="1" dirty="0"/>
                      <a:t>1172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z="1050" b="1" dirty="0" smtClean="0"/>
                      <a:t>Население</a:t>
                    </a:r>
                    <a:r>
                      <a:rPr lang="ru-RU" sz="1050" b="1" baseline="0" dirty="0" smtClean="0"/>
                      <a:t> 114 703</a:t>
                    </a:r>
                    <a:endParaRPr lang="ru-RU" sz="105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Инвалиды (чел.)</c:v>
                </c:pt>
                <c:pt idx="1">
                  <c:v>Пенсионеры (чел.)</c:v>
                </c:pt>
                <c:pt idx="2">
                  <c:v>Состоящие на надомном обслуживании (чел.)</c:v>
                </c:pt>
                <c:pt idx="3">
                  <c:v>Дети-инвалиды (чел.)</c:v>
                </c:pt>
                <c:pt idx="4">
                  <c:v>Многодетные семьи (чел.)</c:v>
                </c:pt>
                <c:pt idx="5">
                  <c:v>Население (чел.)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17893</c:v>
                </c:pt>
                <c:pt idx="1">
                  <c:v>49312</c:v>
                </c:pt>
                <c:pt idx="2">
                  <c:v>2576</c:v>
                </c:pt>
                <c:pt idx="3">
                  <c:v>544</c:v>
                </c:pt>
                <c:pt idx="4">
                  <c:v>1172</c:v>
                </c:pt>
                <c:pt idx="5">
                  <c:v>183500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1453063857102295"/>
          <c:y val="0.15260144948784363"/>
          <c:w val="0.28546936142897728"/>
          <c:h val="0.7492521586812807"/>
        </c:manualLayout>
      </c:layout>
      <c:overlay val="0"/>
      <c:spPr>
        <a:ln>
          <a:noFill/>
        </a:ln>
      </c:spPr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gradFill rotWithShape="1">
      <a:gsLst>
        <a:gs pos="20000">
          <a:schemeClr val="accent1">
            <a:tint val="9000"/>
          </a:schemeClr>
        </a:gs>
        <a:gs pos="100000">
          <a:schemeClr val="accent1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accent1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495682013422607E-2"/>
          <c:y val="0.11172208161744758"/>
          <c:w val="0.70517125640187117"/>
          <c:h val="0.888277918382552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Гос. услуги</c:v>
                </c:pt>
              </c:strCache>
            </c:strRef>
          </c:tx>
          <c:dPt>
            <c:idx val="1"/>
            <c:bubble3D val="0"/>
            <c:explosion val="36"/>
          </c:dPt>
          <c:dLbls>
            <c:dLbl>
              <c:idx val="0"/>
              <c:layout>
                <c:manualLayout>
                  <c:x val="-3.4035244127804266E-2"/>
                  <c:y val="-2.3755904691055426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2447 чел.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8281188631623093E-2"/>
                  <c:y val="2.7041523418921114E-3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8474 чел.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baseline="0" dirty="0" smtClean="0"/>
                      <a:t>789 чел.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baseline="0" dirty="0" smtClean="0"/>
                      <a:t>438 чел.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Консультации специалистов </c:v>
                </c:pt>
                <c:pt idx="1">
                  <c:v>Электронный сертификат</c:v>
                </c:pt>
                <c:pt idx="2">
                  <c:v>Консультации юрисконсульта</c:v>
                </c:pt>
                <c:pt idx="3">
                  <c:v>Продуктовая 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2412</c:v>
                </c:pt>
                <c:pt idx="1">
                  <c:v>7868</c:v>
                </c:pt>
                <c:pt idx="2">
                  <c:v>473</c:v>
                </c:pt>
                <c:pt idx="3">
                  <c:v>279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граждан, обратившихся за оказанием платных</a:t>
            </a:r>
            <a:r>
              <a:rPr lang="ru-RU" sz="2000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услуг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6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Граждане, обратившиеся за оказанием платных услуг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329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1721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/>
                      <a:t>355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Граждане, не имеющие право на бесплатное соц. обслуживание</c:v>
                </c:pt>
                <c:pt idx="1">
                  <c:v>Одинокие и одиноко проживающие гр. пожилого возраста и инвалиды, не нужд. в соц. обслуживании</c:v>
                </c:pt>
                <c:pt idx="2">
                  <c:v>Ветераны ВОВ, прожив. в семьях</c:v>
                </c:pt>
                <c:pt idx="3">
                  <c:v>Граждане, находящиеся на надомном обслуживании</c:v>
                </c:pt>
                <c:pt idx="4">
                  <c:v>Другие категории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299</c:v>
                </c:pt>
                <c:pt idx="1">
                  <c:v>8</c:v>
                </c:pt>
                <c:pt idx="2">
                  <c:v>1</c:v>
                </c:pt>
                <c:pt idx="3">
                  <c:v>1519</c:v>
                </c:pt>
                <c:pt idx="4">
                  <c:v>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предоставленных</a:t>
            </a:r>
            <a:r>
              <a:rPr lang="ru-RU" sz="2400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платных услуг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860416666666669"/>
          <c:y val="9.3750000000000031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4.3980579178933062E-2"/>
                  <c:y val="-2.340228589826142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1280131022705"/>
                  <c:y val="-8.417001455807833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71748670041016E-3"/>
                  <c:y val="-6.5786066239256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Кол-во предоставленных платных услуг, предусмотренных Территор. перечнем</c:v>
                </c:pt>
                <c:pt idx="1">
                  <c:v>Кол-во предоставленных платных услуг, не входящих в Территор. перечень </c:v>
                </c:pt>
                <c:pt idx="2">
                  <c:v>Кол-во услуг, предоставляемых отделениями, оказывающими соц.услуги на платной основе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700</c:v>
                </c:pt>
                <c:pt idx="1">
                  <c:v>3858</c:v>
                </c:pt>
                <c:pt idx="2">
                  <c:v>225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Кол-во предоставленных платных услуг, предусмотренных Территор. перечнем</c:v>
                </c:pt>
                <c:pt idx="1">
                  <c:v>Кол-во предоставленных платных услуг, не входящих в Территор. перечень </c:v>
                </c:pt>
                <c:pt idx="2">
                  <c:v>Кол-во услуг, предоставляемых отделениями, оказывающими соц.услуги на платной основе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Кол-во предоставленных платных услуг, предусмотренных Территор. перечнем</c:v>
                </c:pt>
                <c:pt idx="1">
                  <c:v>Кол-во предоставленных платных услуг, не входящих в Территор. перечень </c:v>
                </c:pt>
                <c:pt idx="2">
                  <c:v>Кол-во услуг, предоставляемых отделениями, оказывающими соц.услуги на платной основе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4466797515994423"/>
          <c:y val="0.12706525238668495"/>
          <c:w val="0.3327409472362407"/>
          <c:h val="0.4361201321425572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22108732504223E-2"/>
          <c:y val="4.1546789655473919E-2"/>
          <c:w val="0.62782937471178712"/>
          <c:h val="0.86069275182499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Удовлетворение нуждаемости граждан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smtClean="0"/>
                      <a:t>98,3</a:t>
                    </a:r>
                    <a:r>
                      <a:rPr lang="ru-RU" sz="12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smtClean="0"/>
                      <a:t>97,4</a:t>
                    </a:r>
                    <a:r>
                      <a:rPr lang="ru-RU" sz="12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dirty="0" smtClean="0"/>
                      <a:t>99</a:t>
                    </a:r>
                    <a:r>
                      <a:rPr lang="en-US" sz="1200" dirty="0" smtClean="0"/>
                      <a:t>,3</a:t>
                    </a:r>
                    <a:r>
                      <a:rPr lang="ru-RU" sz="12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200" dirty="0" smtClean="0"/>
                      <a:t>97</a:t>
                    </a:r>
                    <a:r>
                      <a:rPr lang="en-US" sz="1200" dirty="0" smtClean="0"/>
                      <a:t>,5</a:t>
                    </a:r>
                    <a:r>
                      <a:rPr lang="ru-RU" sz="12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sz="1200" dirty="0" smtClean="0"/>
                      <a:t>95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7245246965515481E-3"/>
                  <c:y val="-0.67230259624312338"/>
                </c:manualLayout>
              </c:layout>
              <c:tx>
                <c:rich>
                  <a:bodyPr/>
                  <a:lstStyle/>
                  <a:p>
                    <a:r>
                      <a:rPr lang="en-US" sz="1200" smtClean="0"/>
                      <a:t>75,1</a:t>
                    </a:r>
                    <a:r>
                      <a:rPr lang="ru-RU" sz="12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99.3</c:v>
                </c:pt>
                <c:pt idx="1">
                  <c:v>98.4</c:v>
                </c:pt>
                <c:pt idx="2">
                  <c:v>97.3</c:v>
                </c:pt>
                <c:pt idx="3">
                  <c:v>94.5</c:v>
                </c:pt>
                <c:pt idx="4">
                  <c:v>93.8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887104"/>
        <c:axId val="75318400"/>
      </c:barChart>
      <c:catAx>
        <c:axId val="7388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5318400"/>
        <c:crosses val="autoZero"/>
        <c:auto val="1"/>
        <c:lblAlgn val="ctr"/>
        <c:lblOffset val="100"/>
        <c:noMultiLvlLbl val="0"/>
      </c:catAx>
      <c:valAx>
        <c:axId val="7531840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738871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1">
            <a:tint val="62000"/>
            <a:hueMod val="94000"/>
            <a:satMod val="140000"/>
            <a:lumMod val="110000"/>
          </a:schemeClr>
        </a:gs>
        <a:gs pos="100000">
          <a:schemeClr val="accent1">
            <a:tint val="84000"/>
            <a:satMod val="160000"/>
          </a:schemeClr>
        </a:gs>
      </a:gsLst>
      <a:lin ang="5400000" scaled="0"/>
    </a:gradFill>
    <a:ln w="9525" cap="rnd" cmpd="sng" algn="ctr">
      <a:solidFill>
        <a:schemeClr val="accent1">
          <a:tint val="76000"/>
          <a:alpha val="60000"/>
          <a:hueMod val="94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0.66055</cdr:x>
      <cdr:y>0.55814</cdr:y>
    </cdr:from>
    <cdr:to>
      <cdr:x>0.96447</cdr:x>
      <cdr:y>0.98653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6" y="3456384"/>
          <a:ext cx="2385428" cy="2652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Всего предоставлено 4783  платные услуги.</a:t>
          </a:r>
        </a:p>
        <a:p xmlns:a="http://schemas.openxmlformats.org/drawingml/2006/main"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За 2014г. от оказания платных услуг поступило доходов в сумме 2 559 131 руб.</a:t>
          </a:r>
        </a:p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(в 2013г. - 1 563 710,28 руб.; в 2012г. – 200 141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9C4D7-286D-476B-B718-52AA012A7FD4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A9977-1733-4737-8DF9-B4D51F4872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A9977-1733-4737-8DF9-B4D51F48722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6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51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16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8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9200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05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1850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2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10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6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35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1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3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0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7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80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75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F02EC4-028C-4A79-8839-F224D73DC0DA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87356E-FA34-4301-BFB1-A7C809E72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791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ODP_6\&#1056;&#1072;&#1073;&#1086;&#1095;&#1080;&#1081;%20&#1089;&#1090;&#1086;&#1083;\13.10.14\&#1101;.wa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1521" y="1412776"/>
            <a:ext cx="8712967" cy="43204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96784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rtl="0">
              <a:buNone/>
            </a:pPr>
            <a:r>
              <a:rPr lang="ru-RU" sz="3600" b="1" kern="10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ЦЕНТР СОЦИАЛЬНОГО ОБСЛУЖИВАНИЯ « ЯСЕНЕВО»</a:t>
            </a:r>
            <a:endParaRPr lang="ru-RU" sz="3600" b="1" kern="10" dirty="0">
              <a:ln w="5080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IMG0065.JPG"/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95536" y="2042567"/>
            <a:ext cx="5232906" cy="427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527021" y="5589240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1" y="332656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СОЦИАЛЬНОЙ ЗАЩИТЫ НАСЕЛЕНИЯ ГОРОДА МОСКВЫ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ЮГО-ЗАПАДНОГО АДМИНИСТРАТИВНОГО ОКРУГА ГОРОДА МОСКВЫ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40152" y="2636912"/>
            <a:ext cx="2880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 дом 32,к.2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 (495) 421-15-22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– четверг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20.00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09.00- 18.45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09.00- 17.00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3.00 -13.45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Джеджея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10313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268760"/>
            <a:ext cx="763284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Сектор «Мобильная социальная служба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структурным подразделением отделения срочного социального обслуживания и предназначен для оказания разовых услуг социального обслуживания сверх Территориального перечня гарантированных государством социальных услуг, ориентированных на индивидуальные потребности клиентов: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инвалидов и лиц с ограничениями жизнедеятельности;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-граждан достигших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пенсионного возраста, но не нуждающихся в надомном обслуживании на постоянной основе;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граждан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достигших пенсионного возраста, нуждающихся в социальной помощи, но не имеющих право на надомное социальное обслуживание (или не нуждающихся в таком обслуживании на постоянной основе);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семьям с детьми-инвалидами;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одиноким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матерям, разведенным женщинам и мужчинам, вдовцам и вдовам, воспитывающим детей, в том числе детей-инвалидов;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многодетным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семьям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71450" indent="-171450" algn="just">
              <a:spcAft>
                <a:spcPts val="0"/>
              </a:spcAft>
              <a:buFontTx/>
              <a:buChar char="-"/>
            </a:pPr>
            <a:endParaRPr lang="ru-RU" sz="1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2014 г. оказано 4940 услуги</a:t>
            </a:r>
            <a:endParaRPr lang="ru-RU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«Мобильная социальная служба»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1" y="1283249"/>
            <a:ext cx="4248472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ОДП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поддержание активного образа жизни пожилых людей и инвалидов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933760"/>
            <a:ext cx="3092070" cy="7848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ОДП: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 досуговой работы;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 питания и отдыха. 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283249"/>
            <a:ext cx="3600400" cy="49398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досуга в центре работают кружки и клубы по интересам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«Вдохновение»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«Клуб Ретро» 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поэтов «Ясень»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«Студия бального танца» 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«Чудесный кий»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«Хозяюшка»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«Фото-путешественник»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студия «Декоративно-прикладного творчества»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кружок «</a:t>
            </a:r>
            <a:r>
              <a:rPr lang="ru-RU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Бисероплетение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студия «Акварель»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«Помоги себе сам»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«Стрела»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ежедневно работает  медицинский кабинет, кислородный коктейль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библиотека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кабинет гигиенической стрижки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11749" r="16470" b="17948"/>
          <a:stretch/>
        </p:blipFill>
        <p:spPr bwMode="auto">
          <a:xfrm>
            <a:off x="4355976" y="3000892"/>
            <a:ext cx="4248473" cy="309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дневного пребывания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64096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ОДП развиваются такие востребованные направления как: клуб самообороны «Стрела», танцевальные группы «Радость» и «Талисман» (занимающиеся в том числе в субботние дни).</a:t>
            </a:r>
          </a:p>
          <a:p>
            <a:pPr algn="just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Клубы и кружки Центра «Ясенево» были отмечены на различных конкурсах и фестивалях: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«Театр песни» на Окружном смотре-конкурсе самодеятельных коллективов и исполнителей «Песни прошлых лет» занял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«Активное долголетие», клуб поэтов «Ясень», а также проект «Храм» на Московском Фестивале-конкурсе  клубов по интересам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Университетов третьего возраста заняли </a:t>
            </a:r>
            <a:r>
              <a:rPr lang="en-US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место. </a:t>
            </a:r>
          </a:p>
          <a:p>
            <a:pPr algn="just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8740" r="10961" b="14291"/>
          <a:stretch/>
        </p:blipFill>
        <p:spPr bwMode="auto">
          <a:xfrm>
            <a:off x="2627784" y="2575732"/>
            <a:ext cx="3888432" cy="279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5788129"/>
            <a:ext cx="288032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отделением: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Виноградова Марина Петровна</a:t>
            </a:r>
          </a:p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Поддымай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(495) 423-30-00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хема 8"/>
          <p:cNvGrpSpPr/>
          <p:nvPr/>
        </p:nvGrpSpPr>
        <p:grpSpPr>
          <a:xfrm>
            <a:off x="539552" y="1412776"/>
            <a:ext cx="7920880" cy="1440161"/>
            <a:chOff x="611559" y="1988838"/>
            <a:chExt cx="7920880" cy="1440161"/>
          </a:xfrm>
        </p:grpSpPr>
        <p:sp>
          <p:nvSpPr>
            <p:cNvPr id="3" name="Полилиния 2"/>
            <p:cNvSpPr/>
            <p:nvPr/>
          </p:nvSpPr>
          <p:spPr>
            <a:xfrm>
              <a:off x="611559" y="1988838"/>
              <a:ext cx="7920880" cy="1440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20880"/>
                <a:gd name="f7" fmla="val 1440160"/>
                <a:gd name="f8" fmla="val 144016"/>
                <a:gd name="f9" fmla="val 64478"/>
                <a:gd name="f10" fmla="val 7776864"/>
                <a:gd name="f11" fmla="val 7856402"/>
                <a:gd name="f12" fmla="val 1296144"/>
                <a:gd name="f13" fmla="val 1375682"/>
                <a:gd name="f14" fmla="+- 0 0 -90"/>
                <a:gd name="f15" fmla="*/ f3 1 7920880"/>
                <a:gd name="f16" fmla="*/ f4 1 144016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7920880"/>
                <a:gd name="f25" fmla="*/ f21 1 1440160"/>
                <a:gd name="f26" fmla="*/ 0 f22 1"/>
                <a:gd name="f27" fmla="*/ 144016 f21 1"/>
                <a:gd name="f28" fmla="*/ 144016 f22 1"/>
                <a:gd name="f29" fmla="*/ 0 f21 1"/>
                <a:gd name="f30" fmla="*/ 7776864 f22 1"/>
                <a:gd name="f31" fmla="*/ 7920880 f22 1"/>
                <a:gd name="f32" fmla="*/ 1296144 f21 1"/>
                <a:gd name="f33" fmla="*/ 1440160 f21 1"/>
                <a:gd name="f34" fmla="+- f23 0 f1"/>
                <a:gd name="f35" fmla="*/ f26 1 7920880"/>
                <a:gd name="f36" fmla="*/ f27 1 1440160"/>
                <a:gd name="f37" fmla="*/ f28 1 7920880"/>
                <a:gd name="f38" fmla="*/ f29 1 1440160"/>
                <a:gd name="f39" fmla="*/ f30 1 7920880"/>
                <a:gd name="f40" fmla="*/ f31 1 7920880"/>
                <a:gd name="f41" fmla="*/ f32 1 1440160"/>
                <a:gd name="f42" fmla="*/ f33 1 144016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7920880" h="144016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0AD00"/>
            </a:solidFill>
            <a:ln>
              <a:noFill/>
              <a:prstDash val="solid"/>
            </a:ln>
          </p:spPr>
          <p:txBody>
            <a:bodyPr vert="horz" wrap="square" lIns="1880591" tIns="152403" rIns="152403" bIns="152403" anchor="ctr" anchorCtr="1" compatLnSpc="1"/>
            <a:lstStyle/>
            <a:p>
              <a:pPr marL="0" marR="0" lvl="0" indent="0" algn="ctr" defTabSz="17779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4000" b="1" i="0" u="none" strike="noStrike" kern="1200" cap="none" spc="0" baseline="0">
                  <a:solidFill>
                    <a:srgbClr val="C00000"/>
                  </a:solidFill>
                  <a:uFillTx/>
                  <a:latin typeface="Constantia"/>
                  <a:ea typeface=""/>
                  <a:cs typeface=""/>
                </a:rPr>
                <a:t>ДЬЯКОНОВА </a:t>
              </a:r>
              <a:br>
                <a:rPr lang="ru-RU" sz="4000" b="1" i="0" u="none" strike="noStrike" kern="1200" cap="none" spc="0" baseline="0">
                  <a:solidFill>
                    <a:srgbClr val="C00000"/>
                  </a:solidFill>
                  <a:uFillTx/>
                  <a:latin typeface="Constantia"/>
                  <a:ea typeface=""/>
                  <a:cs typeface=""/>
                </a:rPr>
              </a:br>
              <a:r>
                <a:rPr lang="ru-RU" sz="4000" b="1" i="0" u="none" strike="noStrike" kern="1200" cap="none" spc="0" baseline="0">
                  <a:solidFill>
                    <a:srgbClr val="C00000"/>
                  </a:solidFill>
                  <a:uFillTx/>
                  <a:latin typeface="Constantia"/>
                  <a:ea typeface=""/>
                  <a:cs typeface=""/>
                </a:rPr>
                <a:t>НАТАЛИЯ ИВАНОВНА</a:t>
              </a:r>
              <a:endParaRPr lang="ru-RU" sz="4000" b="0" i="0" u="none" strike="noStrike" kern="1200" cap="none" spc="0" baseline="0">
                <a:solidFill>
                  <a:srgbClr val="C00000"/>
                </a:solidFill>
                <a:uFillTx/>
                <a:latin typeface="Constantia"/>
                <a:ea typeface=""/>
                <a:cs typeface=""/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611559" y="1988838"/>
              <a:ext cx="1584179" cy="1440161"/>
            </a:xfrm>
            <a:custGeom>
              <a:avLst>
                <a:gd name="f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/>
              </a:stretch>
            </a:blipFill>
            <a:ln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5" name="Rectangle 3"/>
          <p:cNvSpPr txBox="1">
            <a:spLocks noGrp="1"/>
          </p:cNvSpPr>
          <p:nvPr>
            <p:ph type="subTitle" idx="1"/>
          </p:nvPr>
        </p:nvSpPr>
        <p:spPr>
          <a:xfrm>
            <a:off x="2483768" y="620688"/>
            <a:ext cx="4581006" cy="432349"/>
          </a:xfrm>
        </p:spPr>
        <p:txBody>
          <a:bodyPr>
            <a:noAutofit/>
          </a:bodyPr>
          <a:lstStyle/>
          <a:p>
            <a:pPr lvl="0" hangingPunct="1">
              <a:spcBef>
                <a:spcPts val="400"/>
              </a:spcBef>
            </a:pPr>
            <a:r>
              <a:rPr lang="ru-RU" sz="3200" b="1" dirty="0" smtClean="0">
                <a:solidFill>
                  <a:srgbClr val="C00000"/>
                </a:solidFill>
                <a:latin typeface="Century" pitchFamily="18"/>
              </a:rPr>
              <a:t>Участница конкурса </a:t>
            </a:r>
            <a:endParaRPr lang="ru-RU" sz="3200" b="1" dirty="0">
              <a:solidFill>
                <a:srgbClr val="C00000"/>
              </a:solidFill>
              <a:latin typeface="Century" pitchFamily="18"/>
            </a:endParaRPr>
          </a:p>
        </p:txBody>
      </p:sp>
      <p:pic>
        <p:nvPicPr>
          <p:cNvPr id="6" name="Рисунок 7" descr="logo Super Bab_2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238391"/>
            <a:ext cx="6480718" cy="27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э.wav"/>
          <p:cNvPicPr>
            <a:picLocks noChangeAspect="1"/>
          </p:cNvPicPr>
          <p:nvPr>
            <a:audioFile r:link="rId1"/>
            <p:extLst/>
          </p:nvPr>
        </p:nvPicPr>
        <p:blipFill>
          <a:blip r:embed="rId5"/>
          <a:srcRect/>
          <a:stretch>
            <a:fillRect/>
          </a:stretch>
        </p:blipFill>
        <p:spPr>
          <a:xfrm>
            <a:off x="1835145" y="4292595"/>
            <a:ext cx="433389" cy="304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518372"/>
      </p:ext>
    </p:extLst>
  </p:cSld>
  <p:clrMapOvr>
    <a:masterClrMapping/>
  </p:clrMapOvr>
  <p:transition spd="slow" advTm="2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7365" r="12045" b="15987"/>
          <a:stretch/>
        </p:blipFill>
        <p:spPr bwMode="auto">
          <a:xfrm>
            <a:off x="415587" y="1268760"/>
            <a:ext cx="3320170" cy="242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7944" y="1124744"/>
            <a:ext cx="4515460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ТЦСО «Ясенево» существует 10 отделений социального обслуживания, которые разделены по территориальному  признаку. 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бесплатное обслуживание в отделениях имеют право одинокие и одиноко проживающие пенсионеры и инвалиды, не имеющие родственников, которые могут обеспечить им помощь и уход. 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Клиенты ОСО могут пользоваться дополнительными услугами на платной основе.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обслуживании в ОСО района Ясенево 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г. состояло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1216 человек.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1105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социального обслуживания на дому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4149080"/>
            <a:ext cx="8116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ОСМО предназначено для социально-бытового обслуживания и оказания доврачебной медицинской помощи в надомных условиях жителям районов Ясенево и Теплый Стан, частично или полностью утратившим способность к самообслуживанию. На обслуживании в ОСМО в 2014 г. состояло 60 человек, из них в районе Ясенево обслуживалось 30 человек.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4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782" y="548680"/>
            <a:ext cx="8652249" cy="2739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отделениях ОСО используются технологии социальной интеграции граждан в общество: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«Беседка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организация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досуга пожилого человека по месту его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жительства,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поддержанию социально-культурной активности пожилых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людей,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здоровья, улучшение физической формы и позитивного психологического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настроя.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</a:rPr>
              <a:t>         Проект </a:t>
            </a:r>
            <a:r>
              <a:rPr lang="ru-RU" sz="1600" dirty="0">
                <a:latin typeface="Times New Roman"/>
                <a:ea typeface="Calibri"/>
              </a:rPr>
              <a:t>был представлен </a:t>
            </a:r>
            <a:r>
              <a:rPr lang="ru-RU" sz="1600" dirty="0" smtClean="0">
                <a:latin typeface="Times New Roman"/>
                <a:ea typeface="Calibri"/>
              </a:rPr>
              <a:t>на </a:t>
            </a:r>
            <a:r>
              <a:rPr lang="en-US" sz="1600" dirty="0">
                <a:latin typeface="Times New Roman"/>
                <a:ea typeface="Calibri"/>
              </a:rPr>
              <a:t>IV</a:t>
            </a:r>
            <a:r>
              <a:rPr lang="ru-RU" sz="1600" dirty="0">
                <a:latin typeface="Times New Roman"/>
                <a:ea typeface="Calibri"/>
              </a:rPr>
              <a:t> Всероссийском Конкурсе «Связь Поколений», среди государственных и некоммерческих организаций, благотворительных Фондов, социально ответственного бизнеса России.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303030"/>
                </a:solidFill>
                <a:latin typeface="Times New Roman"/>
                <a:ea typeface="Calibri"/>
              </a:rPr>
              <a:t>В октябре 2014г. Проект был представлен на </a:t>
            </a:r>
            <a:r>
              <a:rPr lang="en-US" sz="1600" dirty="0">
                <a:solidFill>
                  <a:srgbClr val="303030"/>
                </a:solidFill>
                <a:latin typeface="Times New Roman"/>
                <a:ea typeface="Calibri"/>
              </a:rPr>
              <a:t>IV</a:t>
            </a:r>
            <a:r>
              <a:rPr lang="ru-RU" sz="1600" dirty="0">
                <a:solidFill>
                  <a:srgbClr val="303030"/>
                </a:solidFill>
                <a:latin typeface="Times New Roman"/>
                <a:ea typeface="Calibri"/>
              </a:rPr>
              <a:t> Съезде социальных работников и социальных педагогов России. 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</a:rPr>
              <a:t>О мероприятиях, реализуемых в рамках проекта «Беседка», опубликована статья «Активное долголетие</a:t>
            </a:r>
            <a:r>
              <a:rPr lang="ru-RU" sz="1600" dirty="0" smtClean="0">
                <a:latin typeface="Times New Roman"/>
                <a:ea typeface="Calibri"/>
              </a:rPr>
              <a:t>. Индекс </a:t>
            </a:r>
            <a:r>
              <a:rPr lang="ru-RU" sz="1600" dirty="0">
                <a:latin typeface="Times New Roman"/>
                <a:ea typeface="Calibri"/>
              </a:rPr>
              <a:t>благополучия» в журнале «Культура здоровой </a:t>
            </a:r>
            <a:r>
              <a:rPr lang="ru-RU" sz="1600" dirty="0" smtClean="0">
                <a:latin typeface="Times New Roman"/>
                <a:ea typeface="Calibri"/>
              </a:rPr>
              <a:t>жизни</a:t>
            </a:r>
            <a:r>
              <a:rPr lang="ru-RU" sz="1600" dirty="0">
                <a:latin typeface="Times New Roman"/>
                <a:ea typeface="Calibri"/>
              </a:rPr>
              <a:t>» № 10, 2014г.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9677" r="14117" b="17814"/>
          <a:stretch/>
        </p:blipFill>
        <p:spPr bwMode="auto">
          <a:xfrm>
            <a:off x="611560" y="3433798"/>
            <a:ext cx="4248472" cy="308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3287891"/>
            <a:ext cx="352839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технологии в ОСО и ОСМО: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2013 года одинокие граждане обеспечиваются через Центр устройствами «тревожная кнопка». 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г. всего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106 устройств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них: «тревожных смартфонов» - 36, «тревожных кулонов» – 58, «тревожных браслетов» – 12.  </a:t>
            </a:r>
          </a:p>
        </p:txBody>
      </p:sp>
    </p:spTree>
    <p:extLst>
      <p:ext uri="{BB962C8B-B14F-4D97-AF65-F5344CB8AC3E}">
        <p14:creationId xmlns:p14="http://schemas.microsoft.com/office/powerpoint/2010/main" val="327875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923270"/>
            <a:ext cx="8652668" cy="7848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социальной реабилитации осуществляет комплексную систему мероприятий и услуг, направленных на устранение или возможно более полную компенсацию ограничений жизнедеятельности, вызванных нарушением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3241" r="7204" b="8374"/>
          <a:stretch/>
        </p:blipFill>
        <p:spPr bwMode="auto">
          <a:xfrm>
            <a:off x="224135" y="1714285"/>
            <a:ext cx="2109885" cy="17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249" r="2387" b="3275"/>
          <a:stretch/>
        </p:blipFill>
        <p:spPr bwMode="auto">
          <a:xfrm>
            <a:off x="1568353" y="3338298"/>
            <a:ext cx="2191910" cy="155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3094" r="2397" b="4270"/>
          <a:stretch/>
        </p:blipFill>
        <p:spPr bwMode="auto">
          <a:xfrm>
            <a:off x="251520" y="4869160"/>
            <a:ext cx="2253901" cy="1563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60439" y="1701946"/>
            <a:ext cx="4932039" cy="34591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Основные задачи отделения: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реализация индивидуальных программ реабилитации инвалидов, разработанную бюро Медико-социальной экспертизы (БМСЭ)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оциально-бытовая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адаптация инвалида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социально-средовая ориентация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социокультурная реабилитация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выдача технических средств реабилитации (ТСР) и обучение пользования ими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2014 г. выдано ТСР:</a:t>
            </a:r>
          </a:p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</a:t>
            </a:r>
            <a:r>
              <a:rPr lang="ru-RU" sz="13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зрослых средств реабилитации –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951</a:t>
            </a:r>
            <a:r>
              <a:rPr lang="ru-RU" sz="13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ед.</a:t>
            </a:r>
          </a:p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бсорбирующего белья – 715 274 ед.</a:t>
            </a:r>
          </a:p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</a:t>
            </a:r>
            <a:r>
              <a:rPr lang="ru-RU" sz="13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ротезно-ортопедических изделий - 1173 ед.</a:t>
            </a:r>
          </a:p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лектронные сертификаты для получения ТСР – 213 шт.</a:t>
            </a:r>
            <a:endParaRPr lang="ru-RU" sz="13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60439" y="5178301"/>
            <a:ext cx="4932039" cy="14927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 проходит по направлению медицинского учреждения, под наблюдением опытного врача (медицинской сестры).</a:t>
            </a:r>
          </a:p>
          <a:p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отделении реабилитации работают оздоровительные программы:</a:t>
            </a:r>
          </a:p>
          <a:p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«Скандинавская ходьба»;</a:t>
            </a:r>
          </a:p>
          <a:p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«Дорогами здоровья на велосипеде».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социальной реабилитации инвалидов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5703" r="2817" b="4551"/>
          <a:stretch/>
        </p:blipFill>
        <p:spPr bwMode="auto">
          <a:xfrm>
            <a:off x="253345" y="600809"/>
            <a:ext cx="3299893" cy="254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600809"/>
            <a:ext cx="5040560" cy="47089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отделения работают: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зал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оздоровительной физкультуры – под руководством инструктора ФК проводятся индивидуальные и групповые занятия оздоровительной физкультурой и занятия на тренажёрах, в том числе и медицинском тренажёре «</a:t>
            </a:r>
            <a:r>
              <a:rPr lang="ru-R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Мотомед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индивидуальным показаниям.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кабинет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социально-бытовой адаптации – проводятся сеансы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ароматерапии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фитотерапии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кабинет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социально-средовой ориентации, включающий сенсорную комнату – проводятся консультативно – коррекционные занятия с использованием </a:t>
            </a:r>
            <a:r>
              <a:rPr lang="ru-R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виброакустической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«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Аура-1»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кабинет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аппаратной терапии – под руководством медицинской сестры отделения проводятся контроль АД и пульса, проводятся сеансы </a:t>
            </a:r>
            <a:r>
              <a:rPr lang="ru-RU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вакуумного массажа, </a:t>
            </a:r>
            <a:r>
              <a:rPr lang="ru-R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гипокситерапии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аппарате «Эверест-1» и оздоровительный массаж на массажном кресле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отделении социальной реабилитации функционирует Клуб общения инвалидов по слуху  «Будем друзьями». 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5" y="3717032"/>
            <a:ext cx="330171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51920" y="5517232"/>
            <a:ext cx="5040560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 г. в Отделении оказано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36544 ед. услуг для 364 инвалидов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прошли курс реабилитации.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8060"/>
            <a:ext cx="4818736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ОСРИ ведётся работа с молодыми инвалидами. Отделение является городской площадкой для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Совета молодых инвалидов «18+» при Департаменте социальной защиты населения г. Москвы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встречи, круглые столы.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496711"/>
            <a:ext cx="8627181" cy="19543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 содействие жителям района в прохождении  курса реабилитации в коммерческих реабилитационных центрах за счёт средств ДСЗН г. Москвы.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программы адресной социальной помощи с октября 2013 г. в центре работала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«Мобильная бригада» реабилитационного центра «Преодоление»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Сотрудничество с центром «Преодоление» оказалось очень успешным, многие из инвалидов, не имеющих возможность выйти из дома, получили реальную психологическую и медицинскую помощь .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2014г. курс комплексной нестационарной реабилитации  в отделении центра получили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364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инвалида, проживающих в районах Ясенево и Тёплый Стан. 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7163" y="5898254"/>
            <a:ext cx="2952328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отделением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Грибова Юлия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Энверовна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495) 421-17-77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3559" r="2593" b="3896"/>
          <a:stretch/>
        </p:blipFill>
        <p:spPr bwMode="auto">
          <a:xfrm>
            <a:off x="5307953" y="2716993"/>
            <a:ext cx="3570748" cy="2911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69298"/>
            <a:ext cx="2098954" cy="157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83" y="4269298"/>
            <a:ext cx="2142095" cy="160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2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764704"/>
            <a:ext cx="864096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в Центре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с 2001 года и предназначено для оказания адресной социальной помощи и поддержки семье и детям, проживающим на территории района Ясенево ЮЗАО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Москвы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отделения направлена на предоставление семье и детям льготных категорий конкретных социальных услуг для удовлетворения жизненно необходимых потребностей.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2496" y="1700808"/>
            <a:ext cx="5049984" cy="50475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Отделения: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•профилактическая работа совместно с государственными, общественными, благотворительными и другими организациями по выявлению причин и факторов социального неблагополучия конкретных семей и детей;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•определение и предоставление конкретных видов и форм социально-экономических, медико-социальных, социально - психологических, социально-педагогических и иных социальных услуг семьям и детям, нуждающимся в социальной поддержке;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•помощь в создании в семье атмосферы взаимопонимания и взаимного уважения, благоприятного микроклимата, преодоление конфликтов;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•социальное сопровождение семей нуждающихся в социальной помощи;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•участие в работе по профилактике безнадзорности несовершеннолетних, защите их прав;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•привлечение различных организаций к решению вопроса социального обслуживания семей и детей, детей-сирот - бывших воспитанников детских домов-интернатов и школ-интернатов в возрасте до 23-х лет;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•организация отдыха и досуга, привлечение к посильной трудовой деятельности.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4869160"/>
            <a:ext cx="3259324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ОСПСиД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создана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мобильная служба для оказания помощи семьям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оказавшимся в трудной жизненной ситуации. Помощь оказывают психологи, педагоги, специалисты.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социальной помощи семье и детям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Изображение 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30718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47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548680"/>
            <a:ext cx="5602517" cy="445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20528" y="5373216"/>
            <a:ext cx="7783919" cy="12464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ГБУ ТЦСО «Ясенево» имеет 2 помещения, расположенных в районах Ясенево и Теплый Стан по адресам:</a:t>
            </a:r>
            <a:r>
              <a:rPr lang="en-US" sz="1500" kern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117463, город Москва, улица Голубинская, дом 32, корпус 2 (2 877,5кв.м)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117321, город Москва, улица Профсоюзная, дом 142 (533,7 </a:t>
            </a:r>
            <a:r>
              <a:rPr kumimoji="0" lang="ru-RU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кв.м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Общая площадь помещений  составляет </a:t>
            </a: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3411,2 </a:t>
            </a:r>
            <a:r>
              <a:rPr kumimoji="0" lang="ru-RU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кв.м</a:t>
            </a:r>
            <a:endParaRPr kumimoji="0" lang="ru-RU" sz="15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Занимаемая территория </a:t>
            </a: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8 214 </a:t>
            </a:r>
            <a:r>
              <a:rPr kumimoji="0" lang="ru-RU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кв.м</a:t>
            </a: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7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48680"/>
            <a:ext cx="4680520" cy="46166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первичный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граждан, выявление имеющихся у них потребностей в социальных услугах;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комплексного социального обслуживания семей, находящихся в трудной жизненной ситуации;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содействие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получении льгот, пособий, компенсаций и других выплат, материальной и натуральной помощи;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социально-экономическая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многодетных, неполных семей, социальная поддержка выпускников детских домов и школ-интернатов на начальном этапе до 23-летнего возраста;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органами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исполнительной власти района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«Ясенево», учреждениями образования, здравоохранения и культуры семейных и детских праздников, соревнований, конкурсов;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интегрированных игровых групп и кружков по интересам;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оказание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 и детям психологической и юридической помощи по вопросам взаимоотношений между родителями и детьми, по вопросам развития и возрастных особенностей детей и подростков.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7179" r="9502" b="13857"/>
          <a:stretch/>
        </p:blipFill>
        <p:spPr bwMode="auto">
          <a:xfrm>
            <a:off x="5076056" y="571330"/>
            <a:ext cx="381642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176079"/>
            <a:ext cx="4608512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учёте в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ОСПСиД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состоят семьи: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социально-опасном положении (19 семей, 29 детей),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находящиеся в трудной жизненной ситуации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семей, 13 детей),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профилактике (706 семей, 1381 детей).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5664847"/>
            <a:ext cx="223224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отделением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Трепалина Елена Анатольевна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(495) 423-30-00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0932" t="2566" r="10932" b="-2739"/>
          <a:stretch/>
        </p:blipFill>
        <p:spPr>
          <a:xfrm>
            <a:off x="5436096" y="3221774"/>
            <a:ext cx="3096344" cy="24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906979"/>
            <a:ext cx="5040560" cy="56938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ОСРДИ осуществляет социальную реабилитацию детей-инвалидов и детей с ограниченными возможностями здоровья в возрасте от 3-х до 18-ти лет, а так же оказывает помощь их семьям по проведению реабилитационных мероприятий в домашних условиях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Отделения: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социально-бытовая адаптация;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социально-средовая ориентация;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физкультурно-оздоровительная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реабилитация;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социокультурная реабилитация.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-инвалидов осуществляется с использованием тренажёров.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Отделение взаимодействует с реабилитационными центрами.</a:t>
            </a:r>
          </a:p>
          <a:p>
            <a:pPr algn="just"/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детьми-инвалидами применяется 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 воспитание. </a:t>
            </a:r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его инновационных форм являются «Танцы на колясках».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отделении работает швейная мастерская. На базе швейной мастерской работает Программа  «Частица моей души» (Создание подарочных, сувенирных и интерьерных кукол в технике «Тильда» с использованием метода проектирования).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отделении имеется многофункциональный комплекс «Дон». Занятия на тренажере проводятся в рамках Программы «Независимая жизнь» (Программа по развитию мелкой моторики рук детей с ДЦП в ходе индивидуальных занятий на стендах многофункционального комплекса для развития двигательных функций «Дон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t="4913" r="6142" b="2822"/>
          <a:stretch/>
        </p:blipFill>
        <p:spPr bwMode="auto">
          <a:xfrm>
            <a:off x="6372200" y="930508"/>
            <a:ext cx="2220417" cy="3037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4635" r="4097" b="4762"/>
          <a:stretch/>
        </p:blipFill>
        <p:spPr bwMode="auto">
          <a:xfrm>
            <a:off x="5815072" y="4192370"/>
            <a:ext cx="3076394" cy="219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социальной реабилитации детей-инвалидов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521404"/>
            <a:ext cx="5040560" cy="2169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по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социально-средовой ориентации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  педагог-психолог проводит диагностику нарушений высших психических функций и их соответствие возрастной норме, диагностику эмоционально-волевой сферы, коммуникативных навыков и социальной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 После диагностики проводится коррекция нарушений эмоционально-волевой сферы, развитие и гармонизация высших психических и сенсомоторных функций.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t="2946" r="3537" b="4282"/>
          <a:stretch/>
        </p:blipFill>
        <p:spPr bwMode="auto">
          <a:xfrm>
            <a:off x="6073422" y="581715"/>
            <a:ext cx="2202444" cy="210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5048" r="3312" b="3502"/>
          <a:stretch/>
        </p:blipFill>
        <p:spPr bwMode="auto">
          <a:xfrm>
            <a:off x="285720" y="3143248"/>
            <a:ext cx="3573008" cy="300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8" y="2852936"/>
            <a:ext cx="4505046" cy="37856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Физкультурно-оздоровительная реабилитация -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направление работы отделения. Все дети занимаются оздоровительной гимнастикой, организованы систематические занятия на тренажерах, терапевтических мячах.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отделении проводится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социокультурная реабилитация детей-инвалидов.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– развитие скрытого творческого потенциала личности ребенка.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отделениях социальной реабилитации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 и социальной помощи семье и детям запущен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“Мир равных возможностей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(создание Театра Моды «Стиль» с целью социализации детей с ограниченными возможностями здоровья в среде здоровых сверстников).</a:t>
            </a:r>
          </a:p>
        </p:txBody>
      </p:sp>
    </p:spTree>
    <p:extLst>
      <p:ext uri="{BB962C8B-B14F-4D97-AF65-F5344CB8AC3E}">
        <p14:creationId xmlns:p14="http://schemas.microsoft.com/office/powerpoint/2010/main" val="40737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85728"/>
            <a:ext cx="8712968" cy="212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СОГЛАСНО ПОСТАНОВЛЕНИЯ ПРАВИТЕЛЬСТВА МОСКВЫ ОТ 12 ОКТЯБРЯ 2010 ГОДА</a:t>
            </a:r>
            <a:r>
              <a:rPr lang="en-US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919-ПП О ПРЕДОСТАВЛЕНИИ ГРАЖДАНАМ ПЛАТНЫХ СОЦИАЛЬНЫХ УСЛУГ</a:t>
            </a:r>
            <a:r>
              <a:rPr lang="en-US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ГОСУДАРСТВЕННЫМИ УЧРЕЖДЕНИЯМИ НЕСТАЦИОНАРНОГО СОЦИАЛЬНОГО</a:t>
            </a:r>
            <a:r>
              <a:rPr lang="en-US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ОБСЛУЖИВАНИЯ ГОРОДА МОСКВЫ СОТРУДНИКАМИ ГБУ ТЦСО «ЯСЕНЕВО» ОСУЩЕСТВЛЯЕТСЯ  УДОВЛЕТВОРЕНИЕ НУЖДАЕМОСТИ  В ОКАЗАНИИ ПЛАТНЫХ УСЛУГ РАЗЛИЧНЫМ КАТЕГОРИЯМ ГРАЖДАН, ПРОЖИВАЮЩИХ НА ТЕРРИТОРИИ РАЙОНА ЯСЕНЕВО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52936"/>
            <a:ext cx="4493029" cy="337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764704"/>
            <a:ext cx="7704856" cy="41044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ГБУ ТЦСО «Ясенево» и филиалом «Теплый Стан»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2014г. закреплено 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29744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(в 2013г.- 24 731)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государственные услуги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направленные на социальную поддержку граждан. Увеличение на 5013 услуги по сравнению с 2013г. произошло в связи с  открытием  с 25.12.2013г. сектора «Мобильная социальная служба» (4940 услуги) и увеличения штатного расписания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5 единиц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отделении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ОСПСиД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(2 специалиста, 2 психолога, 1 социальный педагог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20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590747571"/>
              </p:ext>
            </p:extLst>
          </p:nvPr>
        </p:nvGraphicFramePr>
        <p:xfrm>
          <a:off x="428596" y="214290"/>
          <a:ext cx="8358246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43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96677946"/>
              </p:ext>
            </p:extLst>
          </p:nvPr>
        </p:nvGraphicFramePr>
        <p:xfrm>
          <a:off x="827584" y="188640"/>
          <a:ext cx="784887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79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548680"/>
            <a:ext cx="8640960" cy="37856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осуществляется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Государственной программы «Социальная поддержка жителей города Москвы» на 2012–2016 гг.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целью является повышение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и качества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граждан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нуждающихся в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поддержке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сокращение бедности за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развития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адресных форм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защиты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Программы проведено анкетирование 7904 человек:</a:t>
            </a:r>
            <a:endParaRPr lang="en-US" sz="1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ВОВ – 129 чел., участники ВОВ – 452 чел., вдовы ВОВ – 316 чел., одинокие ветераны ВОВ -  123 чел., участники обороны Москвы – 89 чел.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1 гр.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инвалиды 2 гр. 3 ст. – 1974 чел.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Бывшие несовершеннолетние узники фашизма – 107 чел., жители блокадного Ленинграда – 78 чел., лица, родившиеся с 22.06.1926 г. по 03.09.1945 г., не относящиеся к другим льготным категориям – 2236 чел., одинокие  пенсионеры, родившиеся в период с 1938 г. по 1958 г. – 1239 чел.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Многодетные семьи – 715 семей.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с детьми-инвалидами – 446 семей.</a:t>
            </a:r>
          </a:p>
          <a:p>
            <a:pPr algn="just"/>
            <a:endParaRPr lang="en-US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532" y="456516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На оказание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дополнительной адресной помощи гражданам пожилого возраста и инвалидам от Департамента социальной защиты населения города Москвы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районы Ясенево и Теплый Стан поступило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безвозмездно основных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 -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1000,0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., многодетным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малообеспеченным семьям с детьми- 700,0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9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493" y="260648"/>
            <a:ext cx="8496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проведённого анкетирования малообеспеченным жителям района льготных категорий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оказана адресная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8762" y="148478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настоящее время осуществляется удовлетворение нуждаемости шести категорий граждан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Многодетные семьи</a:t>
            </a:r>
          </a:p>
          <a:p>
            <a:pPr marL="342900" indent="-342900">
              <a:buAutoNum type="arabicParenR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Семьи с детьми инвалидами</a:t>
            </a:r>
          </a:p>
          <a:p>
            <a:pPr marL="342900" indent="-342900">
              <a:buAutoNum type="arabicParenR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Жители блокадного Ленинграда</a:t>
            </a:r>
          </a:p>
          <a:p>
            <a:pPr marL="342900" indent="-342900">
              <a:buAutoNum type="arabicParenR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Бывшие несовершеннолетние узники фашизма</a:t>
            </a:r>
          </a:p>
          <a:p>
            <a:pPr marL="342900" indent="-342900">
              <a:buAutoNum type="arabicParenR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Одинокие граждане родившиеся в период 1938-1958;</a:t>
            </a:r>
          </a:p>
          <a:p>
            <a:pPr marL="342900" indent="-342900">
              <a:buAutoNum type="arabicParenR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Дети войны не имеющие льготы 21.06.1926-03.09.1945 года рождения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9003" y="814646"/>
            <a:ext cx="7033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2011 год : Анкетирование ИВОВ, УВОВ и вдов погибших военнослужащих;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2013 год : Анкетирование одиноких Тружеников тыла;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2013 год : Анкетирование инвалидов 1 группы и 2 группы 3 степени;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2013 год : Анкетирование Оборона Москвы;</a:t>
            </a:r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440290"/>
              </p:ext>
            </p:extLst>
          </p:nvPr>
        </p:nvGraphicFramePr>
        <p:xfrm>
          <a:off x="909003" y="3054444"/>
          <a:ext cx="7364348" cy="336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84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708920"/>
            <a:ext cx="4849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структура населения района «Ясенево»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27538998"/>
              </p:ext>
            </p:extLst>
          </p:nvPr>
        </p:nvGraphicFramePr>
        <p:xfrm>
          <a:off x="683568" y="1196752"/>
          <a:ext cx="7776864" cy="4255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5671120"/>
            <a:ext cx="2664296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жителей района «Ясенево»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186 200  чел.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5659897"/>
            <a:ext cx="4608512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учёте в Центре «Ясенево» состоит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1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7 146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чел., т.е. более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населения района.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4868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структура центра: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628800"/>
            <a:ext cx="6912768" cy="42011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приема, информации, анализа и прогнозирования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ОПИАиП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срочного социального обслуживания (ОССО);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Сектор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«Мобильная социальная служба»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дневного пребывания (ОДП);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Отделения социального обслуживания на дому (ОСО);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социально-медицинского обслуживания на дому (ОСМО);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социальной реабилитации инвалидов (ОСРИ);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Пункт выдачи технических средств реабилитации (ТСР);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социальной помощи семье и детям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ОСПСиД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социальной реабилитации детей-инвалидов (ОСРДИ);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Административно-управленческое подразделение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496001"/>
            <a:ext cx="864096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предназначено для выявления потребностей граждан пожилого возраста, инвалидов, семей с детьми и других групп населения на обслуживаемой территории в конкретных видах социальных услуг, информирования жителей об услугах, предоставляемых центром, анализа реальной и перспективной потребности в них.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3140968"/>
            <a:ext cx="5544616" cy="26314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Осуществляет: 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первичный прием граждан, выявляет имеющиеся у них потребности в социальных услугах;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консультирование по вопросам оказания социальной помощи;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направление граждан в соответствующие функциональные отделения Центра;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мониторинг изучения уровня и качества жизни населения пенсионного возраста обслуживаемого района, прогнозирование тенденций социального и семейного развития;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обучение компьютерной грамотности граждан пенсионного возраста.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5043" r="12677" b="11291"/>
          <a:stretch/>
        </p:blipFill>
        <p:spPr bwMode="auto">
          <a:xfrm>
            <a:off x="251520" y="2807075"/>
            <a:ext cx="2736304" cy="329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54868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приема, информации, анализа и прогнозирования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97909"/>
            <a:ext cx="8640960" cy="23267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компьютерных курсах осуществляется во взаимодействии с учебными учреждениями округа по «Программе обучения компьютерной грамотности и навыкам использования сети Интернет для пожилых людей». Программа разработана в ГБУ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ТЦСО «Ясенево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рекомендована ДСЗН для применения в Центрах социального обслуживания г. Москвы.</a:t>
            </a:r>
          </a:p>
          <a:p>
            <a:pPr algn="just"/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 2014г. прошли обучения в Школе компьютерной грамотности 85 человек. В ЦОД, расположенном в ГБУ ТЦСО «Ясенево, обратились 1018 чел.</a:t>
            </a:r>
            <a:endParaRPr lang="ru-RU" sz="1200" b="1" dirty="0">
              <a:solidFill>
                <a:schemeClr val="bg1"/>
              </a:solidFill>
              <a:latin typeface="Calibri"/>
              <a:ea typeface="Times New Roman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200" dirty="0">
              <a:latin typeface="Calibri"/>
              <a:ea typeface="Times New Roman"/>
              <a:cs typeface="Times New Roman"/>
            </a:endParaRPr>
          </a:p>
          <a:p>
            <a:pPr algn="just"/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3408" r="2562" b="3864"/>
          <a:stretch/>
        </p:blipFill>
        <p:spPr bwMode="auto">
          <a:xfrm>
            <a:off x="4860032" y="2362581"/>
            <a:ext cx="3888432" cy="297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1" y="5949280"/>
            <a:ext cx="576064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отделением - Соловьева Наталья Александровна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(495) 423-80-00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3166"/>
            <a:ext cx="3960440" cy="297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5536"/>
            <a:ext cx="4121253" cy="36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6833"/>
            <a:ext cx="88947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399"/>
            <a:ext cx="5670575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70" y="332656"/>
            <a:ext cx="854075" cy="464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43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6319" y="908720"/>
            <a:ext cx="4680520" cy="37856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Отделения: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дифференцированный учет всех лиц, нуждающихся в социальной поддержке в зависимости от видов и форм требуемой помощи, периодичности ее предоставления;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предоставление необходимой информации и проведение консультаций по вопросам социальной и юридической помощи;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разовое обеспечение остро нуждающихся граждан бесплатным горячим питанием, в том числе путем предоставления им талонов на бесплатное питание, или продуктовой помощью в виде электронных продовольственных сертификатов;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обеспечение вещевой помощью;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мобильное обслуживание на дому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оказания помощи льготным категориям граждан, не состоящим на надомном социальном обслуживании.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2490" r="3907" b="3392"/>
          <a:stretch/>
        </p:blipFill>
        <p:spPr bwMode="auto">
          <a:xfrm>
            <a:off x="307514" y="980728"/>
            <a:ext cx="368875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срочного социального обслуживания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037" y="4149080"/>
            <a:ext cx="3512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2014 г. качестве эксперимента вводится порядок </a:t>
            </a:r>
            <a:r>
              <a:rPr lang="ru-RU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оказания адресной социальной помощи в виде предоставления товаров длительного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пользования </a:t>
            </a:r>
            <a:r>
              <a:rPr lang="ru-RU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Ветеранам ВОВ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находящимся в трудной жизненной ситуации, </a:t>
            </a:r>
            <a:r>
              <a:rPr lang="ru-RU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использованием электронного сертификата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Данным видом помощи воспользовалось- 23 ветерана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92080" y="1196752"/>
            <a:ext cx="3600400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 Отделения: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г. адресная продуктовая помощь пенсионерам, инвалидам, многодетным семьям, попавшим в трудную жизненную ситуацию, стала оказываться в виде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электронного социального сертификата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оформления документов на социальную карту начисляются 500 баллов эквивалентные 500 рублям, на которые затем клиент сам подбирает необходимый ему набор продуктов.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44072185"/>
              </p:ext>
            </p:extLst>
          </p:nvPr>
        </p:nvGraphicFramePr>
        <p:xfrm>
          <a:off x="150370" y="1226231"/>
          <a:ext cx="5112568" cy="434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5877272"/>
            <a:ext cx="864096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отделения срочной социальной помощи –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Прибылова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Сергеевна  (495) 423-61-44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сектором «Мобильная служба» –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Каратеева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Эльвира Викторовна  (495) 421-82-33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оказанная ОССО в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I-II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полугодии 2014 г.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3307</TotalTime>
  <Words>2988</Words>
  <Application>Microsoft Office PowerPoint</Application>
  <PresentationFormat>Экран (4:3)</PresentationFormat>
  <Paragraphs>253</Paragraphs>
  <Slides>29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comp001</dc:creator>
  <cp:lastModifiedBy>Пользователь</cp:lastModifiedBy>
  <cp:revision>466</cp:revision>
  <cp:lastPrinted>2015-01-14T11:53:00Z</cp:lastPrinted>
  <dcterms:created xsi:type="dcterms:W3CDTF">2014-06-30T11:40:17Z</dcterms:created>
  <dcterms:modified xsi:type="dcterms:W3CDTF">2015-01-19T04:56:18Z</dcterms:modified>
</cp:coreProperties>
</file>