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71" r:id="rId2"/>
    <p:sldId id="257" r:id="rId3"/>
    <p:sldId id="258" r:id="rId4"/>
    <p:sldId id="259" r:id="rId5"/>
    <p:sldId id="263" r:id="rId6"/>
    <p:sldId id="256" r:id="rId7"/>
    <p:sldId id="260" r:id="rId8"/>
    <p:sldId id="291" r:id="rId9"/>
    <p:sldId id="292" r:id="rId10"/>
    <p:sldId id="293" r:id="rId11"/>
    <p:sldId id="294" r:id="rId12"/>
    <p:sldId id="295" r:id="rId13"/>
    <p:sldId id="261" r:id="rId14"/>
    <p:sldId id="297" r:id="rId15"/>
    <p:sldId id="298" r:id="rId16"/>
    <p:sldId id="299" r:id="rId17"/>
    <p:sldId id="273" r:id="rId18"/>
    <p:sldId id="300" r:id="rId19"/>
    <p:sldId id="301" r:id="rId20"/>
    <p:sldId id="272" r:id="rId21"/>
    <p:sldId id="274" r:id="rId22"/>
    <p:sldId id="282" r:id="rId23"/>
    <p:sldId id="275" r:id="rId24"/>
    <p:sldId id="302" r:id="rId25"/>
    <p:sldId id="304" r:id="rId26"/>
    <p:sldId id="318" r:id="rId27"/>
    <p:sldId id="303" r:id="rId28"/>
    <p:sldId id="305" r:id="rId29"/>
    <p:sldId id="306" r:id="rId30"/>
    <p:sldId id="315" r:id="rId31"/>
    <p:sldId id="307" r:id="rId32"/>
    <p:sldId id="308" r:id="rId33"/>
    <p:sldId id="286" r:id="rId34"/>
    <p:sldId id="309" r:id="rId35"/>
    <p:sldId id="310" r:id="rId36"/>
    <p:sldId id="312" r:id="rId37"/>
    <p:sldId id="313" r:id="rId38"/>
    <p:sldId id="290" r:id="rId39"/>
    <p:sldId id="289" r:id="rId40"/>
    <p:sldId id="314" r:id="rId41"/>
    <p:sldId id="265" r:id="rId42"/>
    <p:sldId id="316" r:id="rId43"/>
    <p:sldId id="317" r:id="rId44"/>
    <p:sldId id="284" r:id="rId45"/>
    <p:sldId id="285" r:id="rId46"/>
  </p:sldIdLst>
  <p:sldSz cx="9144000" cy="6858000" type="screen4x3"/>
  <p:notesSz cx="6805613" cy="99393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FCC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816" y="3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70000"/>
                <a:satMod val="130000"/>
                <a:alpha val="1000"/>
              </a:schemeClr>
            </a:gs>
            <a:gs pos="0">
              <a:schemeClr val="accent1">
                <a:tint val="44000"/>
                <a:satMod val="165000"/>
              </a:schemeClr>
            </a:gs>
            <a:gs pos="77000">
              <a:schemeClr val="accent1">
                <a:tint val="15000"/>
                <a:satMod val="165000"/>
                <a:alpha val="41000"/>
              </a:schemeClr>
            </a:gs>
            <a:gs pos="100000">
              <a:schemeClr val="accent1">
                <a:tint val="5000"/>
                <a:satMod val="250000"/>
                <a:alpha val="64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467544" y="4941168"/>
            <a:ext cx="8280920" cy="1440160"/>
          </a:xfrm>
          <a:prstGeom prst="roundRect">
            <a:avLst/>
          </a:prstGeom>
          <a:gradFill>
            <a:gsLst>
              <a:gs pos="0">
                <a:schemeClr val="accent1">
                  <a:tint val="70000"/>
                  <a:satMod val="130000"/>
                  <a:alpha val="0"/>
                </a:schemeClr>
              </a:gs>
              <a:gs pos="43000">
                <a:schemeClr val="accent1">
                  <a:tint val="44000"/>
                  <a:satMod val="165000"/>
                  <a:alpha val="42000"/>
                </a:schemeClr>
              </a:gs>
              <a:gs pos="93000">
                <a:schemeClr val="accent1">
                  <a:tint val="15000"/>
                  <a:satMod val="165000"/>
                  <a:alpha val="97000"/>
                </a:schemeClr>
              </a:gs>
              <a:gs pos="100000">
                <a:schemeClr val="accent1">
                  <a:tint val="5000"/>
                  <a:satMod val="250000"/>
                  <a:alpha val="64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</a:rPr>
              <a:t>Отчет главы управы района Ясенево города Москвы о результатах деятельности района в 2014 году</a:t>
            </a:r>
          </a:p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31640" y="692696"/>
            <a:ext cx="6480720" cy="1008112"/>
          </a:xfrm>
          <a:prstGeom prst="roundRect">
            <a:avLst/>
          </a:prstGeom>
          <a:gradFill>
            <a:gsLst>
              <a:gs pos="0">
                <a:schemeClr val="accent1">
                  <a:tint val="70000"/>
                  <a:satMod val="130000"/>
                  <a:alpha val="1000"/>
                </a:schemeClr>
              </a:gs>
              <a:gs pos="0">
                <a:schemeClr val="accent1">
                  <a:tint val="44000"/>
                  <a:satMod val="165000"/>
                </a:schemeClr>
              </a:gs>
              <a:gs pos="77000">
                <a:schemeClr val="accent1">
                  <a:tint val="15000"/>
                  <a:satMod val="165000"/>
                  <a:alpha val="41000"/>
                </a:schemeClr>
              </a:gs>
              <a:gs pos="100000">
                <a:schemeClr val="accent1">
                  <a:tint val="5000"/>
                  <a:satMod val="250000"/>
                  <a:alpha val="64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rgbClr val="0066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6600"/>
                </a:solidFill>
              </a:rPr>
              <a:t>Управа района Ясенево</a:t>
            </a:r>
          </a:p>
          <a:p>
            <a:pPr algn="ctr"/>
            <a:r>
              <a:rPr lang="ru-RU" sz="2800" b="1" dirty="0" smtClean="0">
                <a:solidFill>
                  <a:srgbClr val="006600"/>
                </a:solidFill>
              </a:rPr>
              <a:t> города Москвы</a:t>
            </a:r>
          </a:p>
          <a:p>
            <a:pPr algn="ctr"/>
            <a:endParaRPr lang="ru-RU" dirty="0"/>
          </a:p>
        </p:txBody>
      </p:sp>
      <p:pic>
        <p:nvPicPr>
          <p:cNvPr id="18434" name="Picture 2" descr="C:\Обмен ВВП\Герб, флаг\Герб Ясенево без фона - 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78668" y="116632"/>
            <a:ext cx="1186249" cy="1080120"/>
          </a:xfrm>
          <a:prstGeom prst="rect">
            <a:avLst/>
          </a:prstGeom>
          <a:noFill/>
        </p:spPr>
      </p:pic>
      <p:pic>
        <p:nvPicPr>
          <p:cNvPr id="18435" name="Picture 3" descr="C:\Обмен ВВП\Герб, флаг\Герб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6632"/>
            <a:ext cx="1321246" cy="10041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7571184" cy="6366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Программа 1200 метров</a:t>
            </a:r>
            <a:endParaRPr lang="ru-RU" dirty="0"/>
          </a:p>
        </p:txBody>
      </p:sp>
      <p:sp>
        <p:nvSpPr>
          <p:cNvPr id="5" name="Пятиугольник 4"/>
          <p:cNvSpPr/>
          <p:nvPr/>
        </p:nvSpPr>
        <p:spPr>
          <a:xfrm>
            <a:off x="251520" y="764704"/>
            <a:ext cx="8064896" cy="648072"/>
          </a:xfrm>
          <a:prstGeom prst="homePlate">
            <a:avLst/>
          </a:prstGeom>
          <a:solidFill>
            <a:schemeClr val="bg2">
              <a:lumMod val="75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ашивка 5"/>
          <p:cNvSpPr/>
          <p:nvPr/>
        </p:nvSpPr>
        <p:spPr>
          <a:xfrm>
            <a:off x="8244408" y="764704"/>
            <a:ext cx="576064" cy="648072"/>
          </a:xfrm>
          <a:prstGeom prst="chevron">
            <a:avLst/>
          </a:prstGeom>
          <a:solidFill>
            <a:schemeClr val="bg2">
              <a:lumMod val="75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Содержимое 6" descr="схема маршрут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3" y="1628800"/>
            <a:ext cx="2808311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Содержимое 11" descr="маршрут 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059832" y="1628800"/>
            <a:ext cx="2952328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Содержимое 10" descr="20140819_155213.jp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3059832" y="4337720"/>
            <a:ext cx="2952328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Содержимое 12" descr="схема маршрут 3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6084168" y="1628800"/>
            <a:ext cx="2880320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20140819_155234.jpg"/>
          <p:cNvPicPr>
            <a:picLocks noChangeAspect="1"/>
          </p:cNvPicPr>
          <p:nvPr/>
        </p:nvPicPr>
        <p:blipFill>
          <a:blip r:embed="rId6" cstate="print"/>
          <a:srcRect l="9051" r="9051"/>
          <a:stretch>
            <a:fillRect/>
          </a:stretch>
        </p:blipFill>
        <p:spPr>
          <a:xfrm>
            <a:off x="6084168" y="4365104"/>
            <a:ext cx="2952328" cy="2492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20140819_155319.jpg"/>
          <p:cNvPicPr>
            <a:picLocks noChangeAspect="1"/>
          </p:cNvPicPr>
          <p:nvPr/>
        </p:nvPicPr>
        <p:blipFill>
          <a:blip r:embed="rId7" cstate="print"/>
          <a:srcRect l="9387" r="9387"/>
          <a:stretch>
            <a:fillRect/>
          </a:stretch>
        </p:blipFill>
        <p:spPr>
          <a:xfrm>
            <a:off x="179512" y="4365105"/>
            <a:ext cx="2808312" cy="2492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7859216" cy="6366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Общегородские субботники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402832" cy="4434840"/>
          </a:xfrm>
        </p:spPr>
        <p:txBody>
          <a:bodyPr>
            <a:normAutofit/>
          </a:bodyPr>
          <a:lstStyle/>
          <a:p>
            <a:r>
              <a:rPr lang="ru-RU" i="1" dirty="0" smtClean="0"/>
              <a:t>- Парк «30-летия района Ясенево»;</a:t>
            </a:r>
            <a:endParaRPr lang="ru-RU" dirty="0" smtClean="0"/>
          </a:p>
          <a:p>
            <a:r>
              <a:rPr lang="ru-RU" i="1" dirty="0" smtClean="0"/>
              <a:t>- Каскад прудов на ул. Паустовского;</a:t>
            </a:r>
            <a:endParaRPr lang="ru-RU" dirty="0" smtClean="0"/>
          </a:p>
          <a:p>
            <a:r>
              <a:rPr lang="ru-RU" i="1" dirty="0" smtClean="0"/>
              <a:t>- Усадьба «Малое </a:t>
            </a:r>
            <a:r>
              <a:rPr lang="ru-RU" i="1" dirty="0" err="1" smtClean="0"/>
              <a:t>Голубино</a:t>
            </a:r>
            <a:r>
              <a:rPr lang="ru-RU" i="1" dirty="0" smtClean="0"/>
              <a:t>»;</a:t>
            </a:r>
            <a:endParaRPr lang="ru-RU" dirty="0" smtClean="0"/>
          </a:p>
          <a:p>
            <a:r>
              <a:rPr lang="ru-RU" i="1" dirty="0" smtClean="0"/>
              <a:t>- Зеленая зона между Тарусской улицей и Литовским бульваром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5" name="Пятиугольник 4"/>
          <p:cNvSpPr/>
          <p:nvPr/>
        </p:nvSpPr>
        <p:spPr>
          <a:xfrm>
            <a:off x="251520" y="764704"/>
            <a:ext cx="8064896" cy="648072"/>
          </a:xfrm>
          <a:prstGeom prst="homePlate">
            <a:avLst/>
          </a:prstGeom>
          <a:solidFill>
            <a:schemeClr val="bg2">
              <a:lumMod val="75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ашивка 5"/>
          <p:cNvSpPr/>
          <p:nvPr/>
        </p:nvSpPr>
        <p:spPr>
          <a:xfrm>
            <a:off x="8244408" y="764704"/>
            <a:ext cx="576064" cy="648072"/>
          </a:xfrm>
          <a:prstGeom prst="chevron">
            <a:avLst/>
          </a:prstGeom>
          <a:solidFill>
            <a:schemeClr val="bg2">
              <a:lumMod val="75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Рисунок 6" descr="_MOS13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5" y="1700808"/>
            <a:ext cx="3744416" cy="24993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_MOS1512 (2) 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4365104"/>
            <a:ext cx="3744416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Городские программы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772816"/>
            <a:ext cx="8640960" cy="1728192"/>
          </a:xfrm>
        </p:spPr>
        <p:txBody>
          <a:bodyPr>
            <a:normAutofit lnSpcReduction="10000"/>
          </a:bodyPr>
          <a:lstStyle/>
          <a:p>
            <a:r>
              <a:rPr lang="ru-RU" i="1" dirty="0" smtClean="0"/>
              <a:t>По программе «Миллион деревьев» высажено 301 дерево и 4285 кустарников по 47 адресам.</a:t>
            </a:r>
          </a:p>
          <a:p>
            <a:r>
              <a:rPr lang="ru-RU" i="1" dirty="0" smtClean="0"/>
              <a:t>По программе «Светлый двор» установлено 46 опор освещения по 15  адресам.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Содержимое 4" descr="дерево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16016" y="3861048"/>
            <a:ext cx="4038600" cy="2333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C:\Users\martynova-ma\Desktop\57158_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6817" y="0"/>
            <a:ext cx="607183" cy="720080"/>
          </a:xfrm>
          <a:prstGeom prst="rect">
            <a:avLst/>
          </a:prstGeom>
          <a:noFill/>
        </p:spPr>
      </p:pic>
      <p:sp>
        <p:nvSpPr>
          <p:cNvPr id="7" name="Пятиугольник 6"/>
          <p:cNvSpPr/>
          <p:nvPr/>
        </p:nvSpPr>
        <p:spPr>
          <a:xfrm>
            <a:off x="251520" y="836712"/>
            <a:ext cx="8064896" cy="648072"/>
          </a:xfrm>
          <a:prstGeom prst="homePlate">
            <a:avLst/>
          </a:prstGeom>
          <a:solidFill>
            <a:schemeClr val="bg2">
              <a:lumMod val="75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ашивка 7"/>
          <p:cNvSpPr/>
          <p:nvPr/>
        </p:nvSpPr>
        <p:spPr>
          <a:xfrm>
            <a:off x="8244408" y="836712"/>
            <a:ext cx="576064" cy="648072"/>
          </a:xfrm>
          <a:prstGeom prst="chevron">
            <a:avLst/>
          </a:prstGeom>
          <a:solidFill>
            <a:schemeClr val="bg2">
              <a:lumMod val="75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7" name="Picture 3" descr="C:\Users\martynova-ma\Desktop\свветлый дво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933056"/>
            <a:ext cx="4032448" cy="2288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Программа Выборочного капитального ремонта 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95536" y="1628800"/>
            <a:ext cx="4038600" cy="2016224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 капитальный ремонт кровли</a:t>
            </a:r>
          </a:p>
          <a:p>
            <a:r>
              <a:rPr lang="ru-RU" dirty="0" smtClean="0"/>
              <a:t>ремонт систем ХВС</a:t>
            </a:r>
          </a:p>
          <a:p>
            <a:r>
              <a:rPr lang="ru-RU" dirty="0" smtClean="0"/>
              <a:t>ремонт систем ГВС</a:t>
            </a:r>
          </a:p>
          <a:p>
            <a:r>
              <a:rPr lang="ru-RU" dirty="0" smtClean="0"/>
              <a:t>ремонт систем ЦО </a:t>
            </a:r>
          </a:p>
          <a:p>
            <a:r>
              <a:rPr lang="ru-RU" dirty="0" smtClean="0"/>
              <a:t>ремонт систем канализации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Содержимое 4" descr="для пре кровля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16016" y="1556792"/>
            <a:ext cx="3960440" cy="25590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ятиугольник 6"/>
          <p:cNvSpPr/>
          <p:nvPr/>
        </p:nvSpPr>
        <p:spPr>
          <a:xfrm>
            <a:off x="251520" y="260648"/>
            <a:ext cx="8064896" cy="1080120"/>
          </a:xfrm>
          <a:prstGeom prst="homePlate">
            <a:avLst/>
          </a:prstGeom>
          <a:solidFill>
            <a:schemeClr val="bg2">
              <a:lumMod val="75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ашивка 7"/>
          <p:cNvSpPr/>
          <p:nvPr/>
        </p:nvSpPr>
        <p:spPr>
          <a:xfrm>
            <a:off x="8207896" y="260648"/>
            <a:ext cx="936104" cy="1080120"/>
          </a:xfrm>
          <a:prstGeom prst="chevron">
            <a:avLst/>
          </a:prstGeom>
          <a:solidFill>
            <a:schemeClr val="bg2">
              <a:lumMod val="75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2289" name="Picture 1" descr="F:\ВКР\одоевского д. 7 к. 6 трубы\DSC009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221088"/>
            <a:ext cx="3960440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79512" y="4365104"/>
            <a:ext cx="43924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На 27 объектах выполнено 33 вида работ (капитальный ремонт 20 кровель, ремонт 11 систем ХВС, ГВС, ЦО, 1 системы канализации и перенос 1 расширительного бака).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782960"/>
          </a:xfrm>
        </p:spPr>
        <p:txBody>
          <a:bodyPr>
            <a:normAutofit/>
          </a:bodyPr>
          <a:lstStyle/>
          <a:p>
            <a:r>
              <a:rPr lang="ru-RU" sz="4800" dirty="0" smtClean="0"/>
              <a:t>Замена лифтов</a:t>
            </a:r>
            <a:endParaRPr lang="ru-RU" sz="4800" dirty="0"/>
          </a:p>
        </p:txBody>
      </p:sp>
      <p:pic>
        <p:nvPicPr>
          <p:cNvPr id="8" name="Содержимое 7" descr="лифт12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2060848"/>
            <a:ext cx="2359152" cy="3538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Содержимое 8" descr="лифт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11960" y="2420888"/>
            <a:ext cx="4038600" cy="27125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ятиугольник 4"/>
          <p:cNvSpPr/>
          <p:nvPr/>
        </p:nvSpPr>
        <p:spPr>
          <a:xfrm>
            <a:off x="251520" y="620688"/>
            <a:ext cx="8064896" cy="648072"/>
          </a:xfrm>
          <a:prstGeom prst="homePlate">
            <a:avLst/>
          </a:prstGeom>
          <a:solidFill>
            <a:schemeClr val="bg2">
              <a:lumMod val="75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ашивка 5"/>
          <p:cNvSpPr/>
          <p:nvPr/>
        </p:nvSpPr>
        <p:spPr>
          <a:xfrm>
            <a:off x="8172400" y="620688"/>
            <a:ext cx="576064" cy="648072"/>
          </a:xfrm>
          <a:prstGeom prst="chevron">
            <a:avLst/>
          </a:prstGeom>
          <a:solidFill>
            <a:schemeClr val="bg2">
              <a:lumMod val="75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1340768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Произведена замена 109 лифтов в 5 домах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578328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Порталы «Наш город», «Дома Москвы»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8291264" cy="1580923"/>
          </a:xfrm>
        </p:spPr>
        <p:txBody>
          <a:bodyPr>
            <a:normAutofit/>
          </a:bodyPr>
          <a:lstStyle/>
          <a:p>
            <a:r>
              <a:rPr lang="ru-RU" i="1" dirty="0" smtClean="0"/>
              <a:t>За отчетный период поступило 2053 обращения, во вкладку «дворы» 1181, «дома» - 806, «городские объекты» - 27, «дороги» - 39, «торговля» - 17.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5" name="Пятиугольник 4"/>
          <p:cNvSpPr/>
          <p:nvPr/>
        </p:nvSpPr>
        <p:spPr>
          <a:xfrm>
            <a:off x="251520" y="620688"/>
            <a:ext cx="8064896" cy="648072"/>
          </a:xfrm>
          <a:prstGeom prst="homePlate">
            <a:avLst/>
          </a:prstGeom>
          <a:solidFill>
            <a:schemeClr val="bg2">
              <a:lumMod val="75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ашивка 5"/>
          <p:cNvSpPr/>
          <p:nvPr/>
        </p:nvSpPr>
        <p:spPr>
          <a:xfrm>
            <a:off x="8172400" y="620688"/>
            <a:ext cx="576064" cy="648072"/>
          </a:xfrm>
          <a:prstGeom prst="chevron">
            <a:avLst/>
          </a:prstGeom>
          <a:solidFill>
            <a:schemeClr val="bg2">
              <a:lumMod val="75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 descr="наш го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212976"/>
            <a:ext cx="8460432" cy="3402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852704"/>
          </a:xfrm>
        </p:spPr>
        <p:txBody>
          <a:bodyPr>
            <a:noAutofit/>
          </a:bodyPr>
          <a:lstStyle/>
          <a:p>
            <a:r>
              <a:rPr lang="ru-RU" sz="3000" dirty="0" smtClean="0"/>
              <a:t> Подготовка жилого фонда к отопительному сезону</a:t>
            </a:r>
            <a:endParaRPr lang="ru-RU" sz="3000" dirty="0"/>
          </a:p>
        </p:txBody>
      </p:sp>
      <p:sp>
        <p:nvSpPr>
          <p:cNvPr id="5" name="Пятиугольник 4"/>
          <p:cNvSpPr/>
          <p:nvPr/>
        </p:nvSpPr>
        <p:spPr>
          <a:xfrm>
            <a:off x="0" y="332656"/>
            <a:ext cx="8532440" cy="648072"/>
          </a:xfrm>
          <a:prstGeom prst="homePlate">
            <a:avLst/>
          </a:prstGeom>
          <a:solidFill>
            <a:schemeClr val="bg2">
              <a:lumMod val="75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ашивка 5"/>
          <p:cNvSpPr/>
          <p:nvPr/>
        </p:nvSpPr>
        <p:spPr>
          <a:xfrm>
            <a:off x="8567936" y="332656"/>
            <a:ext cx="576064" cy="648072"/>
          </a:xfrm>
          <a:prstGeom prst="chevron">
            <a:avLst/>
          </a:prstGeom>
          <a:solidFill>
            <a:schemeClr val="bg2">
              <a:lumMod val="75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89040"/>
            <a:ext cx="3884563" cy="29134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789040"/>
            <a:ext cx="3960440" cy="29198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052736"/>
            <a:ext cx="4176464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Диспетчерские службы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772816"/>
            <a:ext cx="7467600" cy="1324743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Для бесперебойной работы инженерного оборудования многоквартирных домов в районе имеются 16 объединенных диспетчерских служб (ОДС) укомплектованных согласно штатной численности 80 чел.</a:t>
            </a:r>
            <a:endParaRPr lang="ru-RU" dirty="0"/>
          </a:p>
        </p:txBody>
      </p:sp>
      <p:pic>
        <p:nvPicPr>
          <p:cNvPr id="1025" name="Picture 1" descr="C:\Users\martynova-ma\Desktop\таблица диспетчерск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429000"/>
            <a:ext cx="8568952" cy="21995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Пятиугольник 5"/>
          <p:cNvSpPr/>
          <p:nvPr/>
        </p:nvSpPr>
        <p:spPr>
          <a:xfrm>
            <a:off x="827584" y="836712"/>
            <a:ext cx="7272808" cy="648072"/>
          </a:xfrm>
          <a:prstGeom prst="homePlate">
            <a:avLst/>
          </a:prstGeom>
          <a:solidFill>
            <a:schemeClr val="bg2">
              <a:lumMod val="75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8567936" y="836712"/>
            <a:ext cx="576064" cy="648072"/>
          </a:xfrm>
          <a:prstGeom prst="chevron">
            <a:avLst/>
          </a:prstGeom>
          <a:solidFill>
            <a:schemeClr val="bg2">
              <a:lumMod val="75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Нашивка 7"/>
          <p:cNvSpPr/>
          <p:nvPr/>
        </p:nvSpPr>
        <p:spPr>
          <a:xfrm>
            <a:off x="8100392" y="836712"/>
            <a:ext cx="576064" cy="648072"/>
          </a:xfrm>
          <a:prstGeom prst="chevron">
            <a:avLst/>
          </a:prstGeom>
          <a:solidFill>
            <a:schemeClr val="bg2">
              <a:lumMod val="75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Работа по выявлению квартир сдаваемых в наем без договора</a:t>
            </a:r>
            <a:endParaRPr lang="ru-RU" sz="2800" b="1" dirty="0"/>
          </a:p>
        </p:txBody>
      </p:sp>
      <p:pic>
        <p:nvPicPr>
          <p:cNvPr id="6" name="Содержимое 5" descr="квартиры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32040" y="2996952"/>
            <a:ext cx="3888432" cy="3327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ятиугольник 3"/>
          <p:cNvSpPr/>
          <p:nvPr/>
        </p:nvSpPr>
        <p:spPr>
          <a:xfrm>
            <a:off x="251520" y="764704"/>
            <a:ext cx="8136904" cy="720080"/>
          </a:xfrm>
          <a:prstGeom prst="homePlate">
            <a:avLst/>
          </a:prstGeom>
          <a:solidFill>
            <a:schemeClr val="bg2">
              <a:lumMod val="75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ашивка 4"/>
          <p:cNvSpPr/>
          <p:nvPr/>
        </p:nvSpPr>
        <p:spPr>
          <a:xfrm>
            <a:off x="8316416" y="764704"/>
            <a:ext cx="576064" cy="720080"/>
          </a:xfrm>
          <a:prstGeom prst="chevron">
            <a:avLst/>
          </a:prstGeom>
          <a:solidFill>
            <a:schemeClr val="bg2">
              <a:lumMod val="75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1700808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По </a:t>
            </a:r>
            <a:r>
              <a:rPr lang="ru-RU" b="1" i="1" dirty="0" smtClean="0"/>
              <a:t>208</a:t>
            </a:r>
            <a:r>
              <a:rPr lang="ru-RU" i="1" dirty="0" smtClean="0"/>
              <a:t> фактам проведена проверка, </a:t>
            </a:r>
            <a:r>
              <a:rPr lang="ru-RU" b="1" i="1" dirty="0" smtClean="0"/>
              <a:t>162</a:t>
            </a:r>
            <a:r>
              <a:rPr lang="ru-RU" i="1" dirty="0" smtClean="0"/>
              <a:t> факта подтвердились и направлены ОВД в налоговую службу на проверку.  По результатам проверки налоговой службы по</a:t>
            </a:r>
            <a:r>
              <a:rPr lang="ru-RU" b="1" i="1" dirty="0" smtClean="0"/>
              <a:t> 8 </a:t>
            </a:r>
            <a:r>
              <a:rPr lang="ru-RU" i="1" dirty="0" smtClean="0"/>
              <a:t>фактам состоялась уплата налога, оплата по </a:t>
            </a:r>
            <a:r>
              <a:rPr lang="ru-RU" b="1" i="1" dirty="0" smtClean="0"/>
              <a:t>76 </a:t>
            </a:r>
            <a:r>
              <a:rPr lang="ru-RU" i="1" dirty="0" smtClean="0"/>
              <a:t>фактам оплата будет произведена в ближайшее время.</a:t>
            </a:r>
            <a:endParaRPr lang="ru-RU" dirty="0"/>
          </a:p>
        </p:txBody>
      </p:sp>
      <p:pic>
        <p:nvPicPr>
          <p:cNvPr id="8" name="Рисунок 7" descr="квартиры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996952"/>
            <a:ext cx="3600400" cy="3312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782960"/>
          </a:xfrm>
        </p:spPr>
        <p:txBody>
          <a:bodyPr>
            <a:normAutofit/>
          </a:bodyPr>
          <a:lstStyle/>
          <a:p>
            <a:r>
              <a:rPr lang="ru-RU" sz="3000" dirty="0" smtClean="0"/>
              <a:t>Развитие особо охраняемых природных территорий</a:t>
            </a:r>
            <a:endParaRPr lang="ru-RU" sz="3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916832"/>
            <a:ext cx="4139952" cy="4389120"/>
          </a:xfrm>
        </p:spPr>
        <p:txBody>
          <a:bodyPr>
            <a:normAutofit fontScale="92500" lnSpcReduction="20000"/>
          </a:bodyPr>
          <a:lstStyle/>
          <a:p>
            <a:r>
              <a:rPr lang="ru-RU" sz="2400" i="1" dirty="0" smtClean="0"/>
              <a:t>Проведены рабочие совещания, встреча префекта ЮЗАО  с населением района при участии представителей Департамента природопользования и охраны окружающей среды по вопросу развития Особо охраняемых природных территорий и зон отдыха, и принято решение внести изменения в постановление Правительства Москвы от 18.08.2009 № 782-ПП</a:t>
            </a:r>
            <a:r>
              <a:rPr lang="ru-RU" i="1" dirty="0" smtClean="0"/>
              <a:t>.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Пятиугольник 3"/>
          <p:cNvSpPr/>
          <p:nvPr/>
        </p:nvSpPr>
        <p:spPr>
          <a:xfrm>
            <a:off x="0" y="620688"/>
            <a:ext cx="8676456" cy="720080"/>
          </a:xfrm>
          <a:prstGeom prst="homePlate">
            <a:avLst/>
          </a:prstGeom>
          <a:solidFill>
            <a:schemeClr val="bg2">
              <a:lumMod val="75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ашивка 4"/>
          <p:cNvSpPr/>
          <p:nvPr/>
        </p:nvSpPr>
        <p:spPr>
          <a:xfrm>
            <a:off x="8567936" y="620688"/>
            <a:ext cx="576064" cy="720080"/>
          </a:xfrm>
          <a:prstGeom prst="chevron">
            <a:avLst/>
          </a:prstGeom>
          <a:solidFill>
            <a:schemeClr val="bg2">
              <a:lumMod val="75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 descr="встреч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1484784"/>
            <a:ext cx="4464496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рукабабул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4293096"/>
            <a:ext cx="3240360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467600" cy="1143000"/>
          </a:xfrm>
        </p:spPr>
        <p:txBody>
          <a:bodyPr/>
          <a:lstStyle/>
          <a:p>
            <a:r>
              <a:rPr lang="ru-RU" sz="4500" dirty="0" smtClean="0"/>
              <a:t>Характеристика</a:t>
            </a:r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4500" dirty="0" smtClean="0"/>
              <a:t>района</a:t>
            </a:r>
            <a:endParaRPr lang="ru-RU" sz="45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484784"/>
            <a:ext cx="4038600" cy="4870141"/>
          </a:xfrm>
        </p:spPr>
        <p:txBody>
          <a:bodyPr>
            <a:normAutofit fontScale="47500" lnSpcReduction="20000"/>
          </a:bodyPr>
          <a:lstStyle/>
          <a:p>
            <a:r>
              <a:rPr lang="ru-RU" sz="2900" dirty="0" smtClean="0"/>
              <a:t>Площадь территории района составляет – 4,006 га, в том числе: </a:t>
            </a:r>
          </a:p>
          <a:p>
            <a:r>
              <a:rPr lang="ru-RU" sz="2900" dirty="0" smtClean="0"/>
              <a:t>- газоны и зелёные насаждения, включая «Битцевский парк» – 1726 га;</a:t>
            </a:r>
          </a:p>
          <a:p>
            <a:r>
              <a:rPr lang="ru-RU" sz="2900" dirty="0" smtClean="0"/>
              <a:t>- жилая застройка – 640 га (131 двор),</a:t>
            </a:r>
          </a:p>
          <a:p>
            <a:r>
              <a:rPr lang="ru-RU" sz="2900" dirty="0" smtClean="0"/>
              <a:t>- промзона №62 «Теплый стан» - 170 га.</a:t>
            </a:r>
          </a:p>
          <a:p>
            <a:r>
              <a:rPr lang="ru-RU" sz="2900" dirty="0" smtClean="0"/>
              <a:t>На территории района расположено 19 улиц, 4 станции метро («Теплый Стан», «Ясенево», «Новоясеневская», «Битцевский парк»),  Жилой сектор составляет – 142 дома, (78 муниципальных; 53 ЖСК; 1 ТСЖ; 10 ведомственный жилой фонд), 1129 подъездов.</a:t>
            </a:r>
          </a:p>
          <a:p>
            <a:r>
              <a:rPr lang="ru-RU" sz="2900" dirty="0" smtClean="0"/>
              <a:t>Площадь жилищного фонда составляет 3 042,5 тыс. кв. м.</a:t>
            </a:r>
          </a:p>
          <a:p>
            <a:r>
              <a:rPr lang="ru-RU" sz="2900" dirty="0" smtClean="0"/>
              <a:t>Общая уборочная площадь – 3001,3 тыс. кв.м., из них АБП – 1030,2 тыс. кв.м., 1889,6 тыс. кв.м. – газон, 81,5тыс. кв.м. – грунт.</a:t>
            </a:r>
          </a:p>
          <a:p>
            <a:r>
              <a:rPr lang="ru-RU" sz="2900" dirty="0" smtClean="0"/>
              <a:t>Численность населения района составляет </a:t>
            </a:r>
            <a:r>
              <a:rPr lang="ru-RU" sz="2900" b="1" dirty="0" smtClean="0"/>
              <a:t>186200</a:t>
            </a:r>
            <a:r>
              <a:rPr lang="ru-RU" sz="2900" dirty="0" smtClean="0"/>
              <a:t> человек, из них:</a:t>
            </a:r>
          </a:p>
          <a:p>
            <a:pPr lvl="0"/>
            <a:r>
              <a:rPr lang="ru-RU" sz="2900" dirty="0" smtClean="0"/>
              <a:t>Трудоспособное население - 80211 чел., </a:t>
            </a:r>
          </a:p>
          <a:p>
            <a:pPr lvl="0"/>
            <a:r>
              <a:rPr lang="ru-RU" sz="2900" dirty="0" smtClean="0"/>
              <a:t>Дети в возрасте 0-18 лет – 25363 чел., </a:t>
            </a:r>
          </a:p>
          <a:p>
            <a:pPr lvl="0"/>
            <a:r>
              <a:rPr lang="ru-RU" sz="2900" dirty="0" smtClean="0"/>
              <a:t>Пенсионеры – 36553 чел.</a:t>
            </a:r>
          </a:p>
          <a:p>
            <a:endParaRPr lang="ru-RU" dirty="0"/>
          </a:p>
        </p:txBody>
      </p:sp>
      <p:sp>
        <p:nvSpPr>
          <p:cNvPr id="9" name="Пятиугольник 8"/>
          <p:cNvSpPr/>
          <p:nvPr/>
        </p:nvSpPr>
        <p:spPr>
          <a:xfrm>
            <a:off x="323528" y="692696"/>
            <a:ext cx="6696744" cy="648072"/>
          </a:xfrm>
          <a:prstGeom prst="homePlate">
            <a:avLst/>
          </a:prstGeom>
          <a:solidFill>
            <a:schemeClr val="bg2">
              <a:lumMod val="75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Содержимое 7" descr="карта яс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99992" y="1628800"/>
            <a:ext cx="3833192" cy="4176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Нашивка 9"/>
          <p:cNvSpPr/>
          <p:nvPr/>
        </p:nvSpPr>
        <p:spPr>
          <a:xfrm>
            <a:off x="7452320" y="692696"/>
            <a:ext cx="576064" cy="648072"/>
          </a:xfrm>
          <a:prstGeom prst="chevron">
            <a:avLst/>
          </a:prstGeom>
          <a:solidFill>
            <a:schemeClr val="bg2">
              <a:lumMod val="75000"/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Нашивка 11"/>
          <p:cNvSpPr/>
          <p:nvPr/>
        </p:nvSpPr>
        <p:spPr>
          <a:xfrm>
            <a:off x="7020272" y="692696"/>
            <a:ext cx="576064" cy="648072"/>
          </a:xfrm>
          <a:prstGeom prst="chevron">
            <a:avLst/>
          </a:prstGeom>
          <a:solidFill>
            <a:schemeClr val="bg2">
              <a:lumMod val="75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ГБУ «Жилищник района Ясенево</a:t>
            </a:r>
            <a:endParaRPr lang="ru-RU" sz="4000" dirty="0"/>
          </a:p>
        </p:txBody>
      </p:sp>
      <p:pic>
        <p:nvPicPr>
          <p:cNvPr id="4" name="Содержимое 3" descr="IMG_10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60032" y="1412776"/>
            <a:ext cx="3888433" cy="25488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DSC070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412776"/>
            <a:ext cx="3960440" cy="25649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DSC070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4077072"/>
            <a:ext cx="3816424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IMAG10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4077072"/>
            <a:ext cx="3816424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ятиугольник 8"/>
          <p:cNvSpPr/>
          <p:nvPr/>
        </p:nvSpPr>
        <p:spPr>
          <a:xfrm>
            <a:off x="755576" y="692696"/>
            <a:ext cx="7272808" cy="648072"/>
          </a:xfrm>
          <a:prstGeom prst="homePlate">
            <a:avLst/>
          </a:prstGeom>
          <a:solidFill>
            <a:schemeClr val="bg2">
              <a:lumMod val="75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ашивка 9"/>
          <p:cNvSpPr/>
          <p:nvPr/>
        </p:nvSpPr>
        <p:spPr>
          <a:xfrm>
            <a:off x="8351912" y="692696"/>
            <a:ext cx="576064" cy="648072"/>
          </a:xfrm>
          <a:prstGeom prst="chevron">
            <a:avLst/>
          </a:prstGeom>
          <a:solidFill>
            <a:schemeClr val="bg2">
              <a:lumMod val="75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Нашивка 10"/>
          <p:cNvSpPr/>
          <p:nvPr/>
        </p:nvSpPr>
        <p:spPr>
          <a:xfrm>
            <a:off x="7956376" y="692696"/>
            <a:ext cx="576064" cy="648072"/>
          </a:xfrm>
          <a:prstGeom prst="chevron">
            <a:avLst/>
          </a:prstGeom>
          <a:solidFill>
            <a:schemeClr val="bg2">
              <a:lumMod val="75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Бытовой городок по адресу: Голубинская, д.8А</a:t>
            </a:r>
          </a:p>
        </p:txBody>
      </p:sp>
      <p:pic>
        <p:nvPicPr>
          <p:cNvPr id="4" name="Picture 2" descr="фотография(35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3631977" cy="2724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фотография(34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556792"/>
            <a:ext cx="3672408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23528" y="4581128"/>
            <a:ext cx="5256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Выполнены работы по подключению бытового городка к инженерным коммуникациям (водоснабжение, электроснабжение, канализация). Все жилые бытовки оборудованы необходимой мебелью.</a:t>
            </a:r>
            <a:endParaRPr lang="ru-RU" sz="1600" dirty="0"/>
          </a:p>
        </p:txBody>
      </p:sp>
      <p:pic>
        <p:nvPicPr>
          <p:cNvPr id="7" name="Picture 2" descr="фотография(33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4365104"/>
            <a:ext cx="2664296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ятиугольник 7"/>
          <p:cNvSpPr/>
          <p:nvPr/>
        </p:nvSpPr>
        <p:spPr>
          <a:xfrm>
            <a:off x="1187624" y="116632"/>
            <a:ext cx="7056784" cy="1224136"/>
          </a:xfrm>
          <a:prstGeom prst="homePlate">
            <a:avLst/>
          </a:prstGeom>
          <a:solidFill>
            <a:schemeClr val="bg2">
              <a:lumMod val="75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ашивка 8"/>
          <p:cNvSpPr/>
          <p:nvPr/>
        </p:nvSpPr>
        <p:spPr>
          <a:xfrm>
            <a:off x="8172400" y="116632"/>
            <a:ext cx="971600" cy="1224136"/>
          </a:xfrm>
          <a:prstGeom prst="chevron">
            <a:avLst/>
          </a:prstGeom>
          <a:solidFill>
            <a:schemeClr val="bg2">
              <a:lumMod val="75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Размещение техники и бытовые помещения</a:t>
            </a:r>
          </a:p>
        </p:txBody>
      </p:sp>
      <p:pic>
        <p:nvPicPr>
          <p:cNvPr id="5" name="Picture 2" descr="369e0ea56d2c2158c2851552e17fdf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484784"/>
            <a:ext cx="3168352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 descr="фотография(12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484784"/>
            <a:ext cx="3240360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ятиугольник 6"/>
          <p:cNvSpPr/>
          <p:nvPr/>
        </p:nvSpPr>
        <p:spPr>
          <a:xfrm>
            <a:off x="539552" y="188640"/>
            <a:ext cx="8083839" cy="1224136"/>
          </a:xfrm>
          <a:prstGeom prst="homePlate">
            <a:avLst/>
          </a:prstGeom>
          <a:solidFill>
            <a:schemeClr val="bg2">
              <a:lumMod val="75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818" name="Picture 2" descr="Z:\ОРГ. ОТДЕЛ\Жолудев\20-11-2014_18-39-09\фотография(1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4221088"/>
            <a:ext cx="3384376" cy="2468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819" name="Picture 3" descr="Z:\ОРГ. ОТДЕЛ\Жолудев\20-11-2014_18-39-09\фотография(18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4221088"/>
            <a:ext cx="3282916" cy="2462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dirty="0" err="1" smtClean="0"/>
              <a:t>Подэстакадное</a:t>
            </a:r>
            <a:r>
              <a:rPr lang="ru-RU" sz="3600" dirty="0" smtClean="0"/>
              <a:t> пространство по Профсоюзной улице</a:t>
            </a:r>
          </a:p>
        </p:txBody>
      </p:sp>
      <p:pic>
        <p:nvPicPr>
          <p:cNvPr id="32770" name="Picture 2" descr="C:\Users\martynova-ma\Desktop\IMG_08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72816"/>
            <a:ext cx="2520280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771" name="Picture 3" descr="C:\Users\martynova-ma\Desktop\IMG_08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1772816"/>
            <a:ext cx="2592288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772" name="Picture 4" descr="C:\Users\martynova-ma\Desktop\image(4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4149080"/>
            <a:ext cx="2592288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773" name="Picture 5" descr="C:\Users\martynova-ma\Desktop\image(6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4221088"/>
            <a:ext cx="2664296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774" name="Picture 6" descr="C:\Users\martynova-ma\Desktop\подмост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221088"/>
            <a:ext cx="2592288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775" name="Picture 7" descr="C:\Users\martynova-ma\Desktop\подмост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1772816"/>
            <a:ext cx="2664296" cy="18001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Пятиугольник 9"/>
          <p:cNvSpPr/>
          <p:nvPr/>
        </p:nvSpPr>
        <p:spPr>
          <a:xfrm>
            <a:off x="1043608" y="116632"/>
            <a:ext cx="7056784" cy="1224136"/>
          </a:xfrm>
          <a:prstGeom prst="homePlate">
            <a:avLst/>
          </a:prstGeom>
          <a:solidFill>
            <a:schemeClr val="bg2">
              <a:lumMod val="75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ашивка 10"/>
          <p:cNvSpPr/>
          <p:nvPr/>
        </p:nvSpPr>
        <p:spPr>
          <a:xfrm>
            <a:off x="8028384" y="116632"/>
            <a:ext cx="971600" cy="1224136"/>
          </a:xfrm>
          <a:prstGeom prst="chevron">
            <a:avLst/>
          </a:prstGeom>
          <a:solidFill>
            <a:schemeClr val="bg2">
              <a:lumMod val="75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2344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Социальные программы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1944216"/>
          </a:xfrm>
        </p:spPr>
        <p:txBody>
          <a:bodyPr/>
          <a:lstStyle/>
          <a:p>
            <a:r>
              <a:rPr lang="ru-RU" sz="2200" dirty="0" smtClean="0"/>
              <a:t>- Проведен ремонт </a:t>
            </a:r>
            <a:r>
              <a:rPr lang="ru-RU" sz="2200" b="1" dirty="0" smtClean="0"/>
              <a:t>41</a:t>
            </a:r>
            <a:r>
              <a:rPr lang="ru-RU" sz="2200" dirty="0" smtClean="0"/>
              <a:t> квартиры </a:t>
            </a:r>
            <a:r>
              <a:rPr lang="ru-RU" sz="2200" b="1" dirty="0" smtClean="0"/>
              <a:t> </a:t>
            </a:r>
            <a:r>
              <a:rPr lang="ru-RU" sz="2200" dirty="0" smtClean="0"/>
              <a:t>ветеранов и участников Великой Отечественной войны на общую сумму </a:t>
            </a:r>
            <a:r>
              <a:rPr lang="ru-RU" sz="2200" b="1" dirty="0" smtClean="0"/>
              <a:t>1 млн. 220 тыс. руб. </a:t>
            </a:r>
            <a:endParaRPr lang="ru-RU" sz="2200" dirty="0" smtClean="0"/>
          </a:p>
          <a:p>
            <a:r>
              <a:rPr lang="ru-RU" sz="2200" dirty="0" smtClean="0"/>
              <a:t>- Оказана адресная материальная помощь </a:t>
            </a:r>
            <a:r>
              <a:rPr lang="ru-RU" sz="2200" b="1" dirty="0" smtClean="0"/>
              <a:t>374-м</a:t>
            </a:r>
            <a:r>
              <a:rPr lang="ru-RU" sz="2200" dirty="0" smtClean="0"/>
              <a:t> жителям района, на общую сумму </a:t>
            </a:r>
            <a:r>
              <a:rPr lang="ru-RU" sz="2200" b="1" dirty="0" smtClean="0"/>
              <a:t>2 млн. 390 тыс. рублей</a:t>
            </a:r>
            <a:r>
              <a:rPr lang="ru-RU" sz="2200" dirty="0" smtClean="0"/>
              <a:t>. 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Пятиугольник 3"/>
          <p:cNvSpPr/>
          <p:nvPr/>
        </p:nvSpPr>
        <p:spPr>
          <a:xfrm>
            <a:off x="467544" y="476672"/>
            <a:ext cx="7272808" cy="648072"/>
          </a:xfrm>
          <a:prstGeom prst="homePlate">
            <a:avLst/>
          </a:prstGeom>
          <a:solidFill>
            <a:schemeClr val="bg2">
              <a:lumMod val="75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ашивка 4"/>
          <p:cNvSpPr/>
          <p:nvPr/>
        </p:nvSpPr>
        <p:spPr>
          <a:xfrm>
            <a:off x="7740352" y="476672"/>
            <a:ext cx="576064" cy="648072"/>
          </a:xfrm>
          <a:prstGeom prst="chevron">
            <a:avLst/>
          </a:prstGeom>
          <a:solidFill>
            <a:schemeClr val="bg2">
              <a:lumMod val="75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 descr="IMG_57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429000"/>
            <a:ext cx="2952328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IMG_58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3356992"/>
            <a:ext cx="2952328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image-03-02-15-14%3A19 (2)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3429000"/>
            <a:ext cx="2664296" cy="29158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8784976" cy="1143000"/>
          </a:xfrm>
        </p:spPr>
        <p:txBody>
          <a:bodyPr>
            <a:normAutofit/>
          </a:bodyPr>
          <a:lstStyle/>
          <a:p>
            <a:r>
              <a:rPr lang="ru-RU" sz="3000" dirty="0" smtClean="0"/>
              <a:t>Социальная поддержка жителей города Москвы на 2012 – 2016 годы</a:t>
            </a:r>
            <a:endParaRPr lang="ru-RU" sz="3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dirty="0" smtClean="0"/>
              <a:t>В 2014 году установлено 3 платформы, по заявкам  жителей-инвалидов в подъездах, где отсутствует техническая возможность установки подъемной платформы, за счёт средств ГБУ «</a:t>
            </a:r>
            <a:r>
              <a:rPr lang="ru-RU" sz="2000" dirty="0" err="1" smtClean="0"/>
              <a:t>Жилищник</a:t>
            </a:r>
            <a:r>
              <a:rPr lang="ru-RU" sz="2000" dirty="0" smtClean="0"/>
              <a:t> района Ясенево» установлено 3  телескопических пандуса.</a:t>
            </a:r>
          </a:p>
          <a:p>
            <a:endParaRPr lang="ru-RU" dirty="0"/>
          </a:p>
        </p:txBody>
      </p:sp>
      <p:sp>
        <p:nvSpPr>
          <p:cNvPr id="4" name="Пятиугольник 3"/>
          <p:cNvSpPr/>
          <p:nvPr/>
        </p:nvSpPr>
        <p:spPr>
          <a:xfrm>
            <a:off x="0" y="548680"/>
            <a:ext cx="8748464" cy="936104"/>
          </a:xfrm>
          <a:prstGeom prst="homePlate">
            <a:avLst/>
          </a:prstGeom>
          <a:solidFill>
            <a:schemeClr val="bg2">
              <a:lumMod val="75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ашивка 4"/>
          <p:cNvSpPr/>
          <p:nvPr/>
        </p:nvSpPr>
        <p:spPr>
          <a:xfrm>
            <a:off x="8532440" y="548680"/>
            <a:ext cx="792088" cy="936104"/>
          </a:xfrm>
          <a:prstGeom prst="chevron">
            <a:avLst/>
          </a:prstGeom>
          <a:solidFill>
            <a:schemeClr val="bg2">
              <a:lumMod val="75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3489" name="Рисунок 23" descr="Z:\ОРГ. СЕКТОР\Данилова Н.Э\платформы\Изображение 079.jp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3356992"/>
            <a:ext cx="3886200" cy="3162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подъемни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617640"/>
            <a:ext cx="3672408" cy="28356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8784976" cy="1143000"/>
          </a:xfrm>
        </p:spPr>
        <p:txBody>
          <a:bodyPr>
            <a:normAutofit/>
          </a:bodyPr>
          <a:lstStyle/>
          <a:p>
            <a:r>
              <a:rPr lang="ru-RU" sz="3000" dirty="0" smtClean="0"/>
              <a:t>Социальная поддержка жителей города Москвы на 2012 – 2016 годы</a:t>
            </a:r>
            <a:endParaRPr lang="ru-RU" sz="3000" dirty="0"/>
          </a:p>
        </p:txBody>
      </p:sp>
      <p:sp>
        <p:nvSpPr>
          <p:cNvPr id="4" name="Пятиугольник 3"/>
          <p:cNvSpPr/>
          <p:nvPr/>
        </p:nvSpPr>
        <p:spPr>
          <a:xfrm>
            <a:off x="0" y="548680"/>
            <a:ext cx="8748464" cy="936104"/>
          </a:xfrm>
          <a:prstGeom prst="homePlate">
            <a:avLst/>
          </a:prstGeom>
          <a:solidFill>
            <a:schemeClr val="bg2">
              <a:lumMod val="75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ашивка 4"/>
          <p:cNvSpPr/>
          <p:nvPr/>
        </p:nvSpPr>
        <p:spPr>
          <a:xfrm>
            <a:off x="8532440" y="548680"/>
            <a:ext cx="792088" cy="936104"/>
          </a:xfrm>
          <a:prstGeom prst="chevron">
            <a:avLst/>
          </a:prstGeom>
          <a:solidFill>
            <a:schemeClr val="bg2">
              <a:lumMod val="75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 descr="2013-04-29 11.49.27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556792"/>
            <a:ext cx="3240360" cy="23222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2013-04-29 12.00.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4005064"/>
            <a:ext cx="3240360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2013-05-07 15.32.22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1556792"/>
            <a:ext cx="3240360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20140416-004 (1)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64088" y="3933056"/>
            <a:ext cx="3240360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86636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Детский отдых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4389120"/>
          </a:xfrm>
        </p:spPr>
        <p:txBody>
          <a:bodyPr/>
          <a:lstStyle/>
          <a:p>
            <a:r>
              <a:rPr lang="ru-RU" sz="2000" dirty="0" smtClean="0"/>
              <a:t>В рамках программы отдыха и оздоровления детей города Москвы оформлено </a:t>
            </a:r>
            <a:r>
              <a:rPr lang="ru-RU" sz="2000" b="1" dirty="0" smtClean="0"/>
              <a:t>199</a:t>
            </a:r>
            <a:r>
              <a:rPr lang="ru-RU" sz="2000" dirty="0" smtClean="0"/>
              <a:t> сертификатов, в детских оздоровительных лагерях, расположенных в республике Крым отдохнули </a:t>
            </a:r>
            <a:r>
              <a:rPr lang="ru-RU" sz="2000" b="1" dirty="0" smtClean="0"/>
              <a:t>104 </a:t>
            </a:r>
            <a:r>
              <a:rPr lang="ru-RU" sz="2000" dirty="0" smtClean="0"/>
              <a:t>маленьких жителя района Ясенево.</a:t>
            </a:r>
          </a:p>
          <a:p>
            <a:endParaRPr lang="ru-RU" dirty="0"/>
          </a:p>
        </p:txBody>
      </p:sp>
      <p:sp>
        <p:nvSpPr>
          <p:cNvPr id="4" name="Пятиугольник 3"/>
          <p:cNvSpPr/>
          <p:nvPr/>
        </p:nvSpPr>
        <p:spPr>
          <a:xfrm>
            <a:off x="395536" y="620688"/>
            <a:ext cx="7272808" cy="648072"/>
          </a:xfrm>
          <a:prstGeom prst="homePlate">
            <a:avLst/>
          </a:prstGeom>
          <a:solidFill>
            <a:schemeClr val="bg2">
              <a:lumMod val="75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ашивка 4"/>
          <p:cNvSpPr/>
          <p:nvPr/>
        </p:nvSpPr>
        <p:spPr>
          <a:xfrm>
            <a:off x="7740352" y="620688"/>
            <a:ext cx="576064" cy="648072"/>
          </a:xfrm>
          <a:prstGeom prst="chevron">
            <a:avLst/>
          </a:prstGeom>
          <a:solidFill>
            <a:schemeClr val="bg2">
              <a:lumMod val="75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 descr="cKm5hT-ZBJQ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212976"/>
            <a:ext cx="3888432" cy="2600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57419R4d5W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3284984"/>
            <a:ext cx="3888432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229600" cy="71095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Общественные организации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55178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 районе работают </a:t>
            </a:r>
            <a:r>
              <a:rPr lang="ru-RU" sz="2400" b="1" dirty="0" smtClean="0"/>
              <a:t>14</a:t>
            </a:r>
            <a:r>
              <a:rPr lang="ru-RU" sz="2400" dirty="0" smtClean="0"/>
              <a:t> общественных организаций социальной направленности, объединяющих </a:t>
            </a:r>
            <a:r>
              <a:rPr lang="ru-RU" sz="2400" b="1" dirty="0" smtClean="0"/>
              <a:t>12,5</a:t>
            </a:r>
            <a:r>
              <a:rPr lang="ru-RU" sz="2400" dirty="0" smtClean="0"/>
              <a:t> тысяч человек</a:t>
            </a:r>
            <a:endParaRPr lang="ru-RU" sz="2400" dirty="0"/>
          </a:p>
        </p:txBody>
      </p:sp>
      <p:sp>
        <p:nvSpPr>
          <p:cNvPr id="4" name="Пятиугольник 3"/>
          <p:cNvSpPr/>
          <p:nvPr/>
        </p:nvSpPr>
        <p:spPr>
          <a:xfrm>
            <a:off x="683568" y="692696"/>
            <a:ext cx="7272808" cy="648072"/>
          </a:xfrm>
          <a:prstGeom prst="homePlate">
            <a:avLst/>
          </a:prstGeom>
          <a:solidFill>
            <a:schemeClr val="bg2">
              <a:lumMod val="75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ашивка 4"/>
          <p:cNvSpPr/>
          <p:nvPr/>
        </p:nvSpPr>
        <p:spPr>
          <a:xfrm>
            <a:off x="7884368" y="692696"/>
            <a:ext cx="576064" cy="648072"/>
          </a:xfrm>
          <a:prstGeom prst="chevron">
            <a:avLst/>
          </a:prstGeom>
          <a:solidFill>
            <a:schemeClr val="bg2">
              <a:lumMod val="75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 descr="IMG_59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429000"/>
            <a:ext cx="4031940" cy="26879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IMG_39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3501008"/>
            <a:ext cx="4104456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650336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Работа с молодежью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268760"/>
            <a:ext cx="8229600" cy="4389120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В настоящее время в районе функционируют 30 детских и молодёжных объединений различной направленности</a:t>
            </a:r>
          </a:p>
          <a:p>
            <a:r>
              <a:rPr lang="ru-RU" sz="1800" dirty="0" smtClean="0"/>
              <a:t>Центр досуга и спорта «СОЦ-ИН» и</a:t>
            </a:r>
            <a:r>
              <a:rPr lang="ru-RU" sz="1800" b="1" dirty="0" smtClean="0"/>
              <a:t> </a:t>
            </a:r>
            <a:r>
              <a:rPr lang="ru-RU" sz="1800" dirty="0" smtClean="0"/>
              <a:t>Центр спорта и досуга «Атлант» -  универсальные центры, предоставляющие возможность населению района Ясенево, и особенно детям, подросткам, молодежи и семьям заниматься как  творческой работой разных направлений, так и различными видами спорта.</a:t>
            </a:r>
            <a:endParaRPr lang="ru-RU" sz="1800" dirty="0"/>
          </a:p>
        </p:txBody>
      </p:sp>
      <p:sp>
        <p:nvSpPr>
          <p:cNvPr id="4" name="Пятиугольник 3"/>
          <p:cNvSpPr/>
          <p:nvPr/>
        </p:nvSpPr>
        <p:spPr>
          <a:xfrm>
            <a:off x="683568" y="476672"/>
            <a:ext cx="7272808" cy="648072"/>
          </a:xfrm>
          <a:prstGeom prst="homePlate">
            <a:avLst/>
          </a:prstGeom>
          <a:solidFill>
            <a:schemeClr val="bg2">
              <a:lumMod val="75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ашивка 4"/>
          <p:cNvSpPr/>
          <p:nvPr/>
        </p:nvSpPr>
        <p:spPr>
          <a:xfrm>
            <a:off x="7956376" y="476672"/>
            <a:ext cx="576064" cy="648072"/>
          </a:xfrm>
          <a:prstGeom prst="chevron">
            <a:avLst/>
          </a:prstGeom>
          <a:solidFill>
            <a:schemeClr val="bg2">
              <a:lumMod val="75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Рисунок 6" descr="DSC_71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645024"/>
            <a:ext cx="3816424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101_04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3573016"/>
            <a:ext cx="3604253" cy="2703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539552" y="332656"/>
            <a:ext cx="746760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Благоустройство дворовых территорий</a:t>
            </a:r>
            <a:endParaRPr lang="ru-RU" sz="3200" dirty="0"/>
          </a:p>
        </p:txBody>
      </p:sp>
      <p:sp>
        <p:nvSpPr>
          <p:cNvPr id="5" name="Пятиугольник 4"/>
          <p:cNvSpPr/>
          <p:nvPr/>
        </p:nvSpPr>
        <p:spPr>
          <a:xfrm>
            <a:off x="323528" y="908720"/>
            <a:ext cx="7416824" cy="648072"/>
          </a:xfrm>
          <a:prstGeom prst="homePlate">
            <a:avLst/>
          </a:prstGeom>
          <a:solidFill>
            <a:schemeClr val="bg2">
              <a:lumMod val="75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ашивка 5"/>
          <p:cNvSpPr/>
          <p:nvPr/>
        </p:nvSpPr>
        <p:spPr>
          <a:xfrm>
            <a:off x="8244408" y="908720"/>
            <a:ext cx="576064" cy="648072"/>
          </a:xfrm>
          <a:prstGeom prst="chevron">
            <a:avLst/>
          </a:prstGeom>
          <a:solidFill>
            <a:schemeClr val="bg2">
              <a:lumMod val="75000"/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Нашивка 9"/>
          <p:cNvSpPr/>
          <p:nvPr/>
        </p:nvSpPr>
        <p:spPr>
          <a:xfrm>
            <a:off x="7812360" y="908720"/>
            <a:ext cx="576064" cy="648072"/>
          </a:xfrm>
          <a:prstGeom prst="chevron">
            <a:avLst/>
          </a:prstGeom>
          <a:solidFill>
            <a:schemeClr val="bg2">
              <a:lumMod val="75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8219256" cy="2373011"/>
          </a:xfrm>
        </p:spPr>
        <p:txBody>
          <a:bodyPr/>
          <a:lstStyle/>
          <a:p>
            <a:r>
              <a:rPr lang="ru-RU" i="1" dirty="0" smtClean="0"/>
              <a:t>За счет средств основного финансирования проведено благоустройство 35 дворовых территорий и территории, прилегающей к пруду по ул. Инессы Арманд (Народный парк).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2" name="Содержимое 10"/>
          <p:cNvSpPr txBox="1">
            <a:spLocks/>
          </p:cNvSpPr>
          <p:nvPr/>
        </p:nvSpPr>
        <p:spPr>
          <a:xfrm>
            <a:off x="4860032" y="4221088"/>
            <a:ext cx="3672408" cy="21602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Рисунок 13" descr="двор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6176" y="3933056"/>
            <a:ext cx="2867811" cy="2204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двор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3645024"/>
            <a:ext cx="2232248" cy="1230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 descr="двор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645024"/>
            <a:ext cx="3384376" cy="25816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 descr="двор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7904" y="4797152"/>
            <a:ext cx="2376264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650336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Работа с молодежью</a:t>
            </a:r>
            <a:endParaRPr lang="ru-RU" sz="3600" dirty="0"/>
          </a:p>
        </p:txBody>
      </p:sp>
      <p:pic>
        <p:nvPicPr>
          <p:cNvPr id="9" name="Содержимое 8" descr="мол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4221088"/>
            <a:ext cx="3744416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ятиугольник 3"/>
          <p:cNvSpPr/>
          <p:nvPr/>
        </p:nvSpPr>
        <p:spPr>
          <a:xfrm>
            <a:off x="683568" y="476672"/>
            <a:ext cx="7272808" cy="648072"/>
          </a:xfrm>
          <a:prstGeom prst="homePlate">
            <a:avLst/>
          </a:prstGeom>
          <a:solidFill>
            <a:schemeClr val="bg2">
              <a:lumMod val="75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ашивка 4"/>
          <p:cNvSpPr/>
          <p:nvPr/>
        </p:nvSpPr>
        <p:spPr>
          <a:xfrm>
            <a:off x="7956376" y="476672"/>
            <a:ext cx="576064" cy="648072"/>
          </a:xfrm>
          <a:prstGeom prst="chevron">
            <a:avLst/>
          </a:prstGeom>
          <a:solidFill>
            <a:schemeClr val="bg2">
              <a:lumMod val="75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" name="Рисунок 9" descr="мол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1268760"/>
            <a:ext cx="5538615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мол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4221088"/>
            <a:ext cx="3672408" cy="24482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229600" cy="794352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Спортивные мероприятия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340768"/>
            <a:ext cx="4104456" cy="4536504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За </a:t>
            </a:r>
            <a:r>
              <a:rPr lang="ru-RU" b="1" dirty="0" smtClean="0"/>
              <a:t>2014</a:t>
            </a:r>
            <a:r>
              <a:rPr lang="ru-RU" dirty="0" smtClean="0"/>
              <a:t> год проведено </a:t>
            </a:r>
            <a:r>
              <a:rPr lang="ru-RU" b="1" dirty="0" smtClean="0"/>
              <a:t>350</a:t>
            </a:r>
            <a:r>
              <a:rPr lang="ru-RU" dirty="0" smtClean="0"/>
              <a:t> спортивных праздников, соревнований, турниров, в которых приняло участие более </a:t>
            </a:r>
            <a:r>
              <a:rPr lang="ru-RU" b="1" dirty="0" smtClean="0"/>
              <a:t>15 тысяч </a:t>
            </a:r>
            <a:r>
              <a:rPr lang="ru-RU" dirty="0" smtClean="0"/>
              <a:t>человек, из которых более </a:t>
            </a:r>
            <a:r>
              <a:rPr lang="ru-RU" b="1" dirty="0" smtClean="0"/>
              <a:t>12 тысяч </a:t>
            </a:r>
            <a:r>
              <a:rPr lang="ru-RU" dirty="0" smtClean="0"/>
              <a:t>участников являются детьми и подростками до </a:t>
            </a:r>
            <a:r>
              <a:rPr lang="ru-RU" b="1" dirty="0" smtClean="0"/>
              <a:t>18 лет</a:t>
            </a:r>
            <a:r>
              <a:rPr lang="ru-RU" dirty="0" smtClean="0"/>
              <a:t>; </a:t>
            </a:r>
            <a:r>
              <a:rPr lang="ru-RU" b="1" dirty="0" smtClean="0"/>
              <a:t>130</a:t>
            </a:r>
            <a:r>
              <a:rPr lang="ru-RU" dirty="0" smtClean="0"/>
              <a:t> участников имеют ограниченные физические возможности.</a:t>
            </a:r>
          </a:p>
          <a:p>
            <a:endParaRPr lang="ru-RU" dirty="0"/>
          </a:p>
        </p:txBody>
      </p:sp>
      <p:sp>
        <p:nvSpPr>
          <p:cNvPr id="4" name="Пятиугольник 3"/>
          <p:cNvSpPr/>
          <p:nvPr/>
        </p:nvSpPr>
        <p:spPr>
          <a:xfrm>
            <a:off x="827584" y="476672"/>
            <a:ext cx="7272808" cy="648072"/>
          </a:xfrm>
          <a:prstGeom prst="homePlate">
            <a:avLst/>
          </a:prstGeom>
          <a:solidFill>
            <a:schemeClr val="bg2">
              <a:lumMod val="75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ашивка 4"/>
          <p:cNvSpPr/>
          <p:nvPr/>
        </p:nvSpPr>
        <p:spPr>
          <a:xfrm>
            <a:off x="8028384" y="476672"/>
            <a:ext cx="576064" cy="648072"/>
          </a:xfrm>
          <a:prstGeom prst="chevron">
            <a:avLst/>
          </a:prstGeom>
          <a:solidFill>
            <a:schemeClr val="bg2">
              <a:lumMod val="75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 descr="хокке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1340768"/>
            <a:ext cx="4104456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теннис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4221088"/>
            <a:ext cx="4114896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6389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Спортивные мероприятия</a:t>
            </a:r>
            <a:endParaRPr lang="ru-RU" sz="4000" dirty="0"/>
          </a:p>
        </p:txBody>
      </p:sp>
      <p:pic>
        <p:nvPicPr>
          <p:cNvPr id="6" name="Содержимое 5" descr="спортие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484784"/>
            <a:ext cx="3816424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ятиугольник 3"/>
          <p:cNvSpPr/>
          <p:nvPr/>
        </p:nvSpPr>
        <p:spPr>
          <a:xfrm>
            <a:off x="827584" y="476672"/>
            <a:ext cx="7272808" cy="648072"/>
          </a:xfrm>
          <a:prstGeom prst="homePlate">
            <a:avLst/>
          </a:prstGeom>
          <a:solidFill>
            <a:schemeClr val="bg2">
              <a:lumMod val="75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ашивка 4"/>
          <p:cNvSpPr/>
          <p:nvPr/>
        </p:nvSpPr>
        <p:spPr>
          <a:xfrm>
            <a:off x="8028384" y="476672"/>
            <a:ext cx="576064" cy="648072"/>
          </a:xfrm>
          <a:prstGeom prst="chevron">
            <a:avLst/>
          </a:prstGeom>
          <a:solidFill>
            <a:schemeClr val="bg2">
              <a:lumMod val="75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" name="Рисунок 6" descr="воле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005064"/>
            <a:ext cx="3816424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гимнастк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1484784"/>
            <a:ext cx="3600400" cy="21943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многоборье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4005064"/>
            <a:ext cx="3816424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229600" cy="648072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Праздничные мероприятия </a:t>
            </a:r>
            <a:endParaRPr lang="ru-RU" sz="4000" dirty="0"/>
          </a:p>
        </p:txBody>
      </p:sp>
      <p:sp>
        <p:nvSpPr>
          <p:cNvPr id="7" name="Пятиугольник 6"/>
          <p:cNvSpPr/>
          <p:nvPr/>
        </p:nvSpPr>
        <p:spPr>
          <a:xfrm>
            <a:off x="611560" y="260648"/>
            <a:ext cx="7344816" cy="792088"/>
          </a:xfrm>
          <a:prstGeom prst="homePlate">
            <a:avLst/>
          </a:prstGeom>
          <a:solidFill>
            <a:schemeClr val="bg2">
              <a:lumMod val="75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ашивка 7"/>
          <p:cNvSpPr/>
          <p:nvPr/>
        </p:nvSpPr>
        <p:spPr>
          <a:xfrm>
            <a:off x="7884368" y="260648"/>
            <a:ext cx="792088" cy="792088"/>
          </a:xfrm>
          <a:prstGeom prst="chevron">
            <a:avLst/>
          </a:prstGeom>
          <a:solidFill>
            <a:schemeClr val="bg2">
              <a:lumMod val="75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5842" name="Picture 2" descr="C:\Обмен ВВП\Моховиков\IMG_12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3898033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844" name="Picture 4" descr="C:\Обмен ВВП\Моховиков\IMG_11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860032" y="1340768"/>
            <a:ext cx="3960440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день город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4293096"/>
            <a:ext cx="2952328" cy="2204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деньгорода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4293096"/>
            <a:ext cx="2952328" cy="2223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день пеш зон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6176" y="4293096"/>
            <a:ext cx="2880320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78328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Развитие оптовой и розничной торговли</a:t>
            </a:r>
            <a:endParaRPr lang="ru-RU" sz="3600" dirty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67544" y="1124744"/>
            <a:ext cx="8003232" cy="1872208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в 2014 году на территории района введено 9 предприятий, из них:</a:t>
            </a:r>
          </a:p>
          <a:p>
            <a:r>
              <a:rPr lang="ru-RU" dirty="0" smtClean="0"/>
              <a:t>- 5 предприятий торговли, торговой площадью -965 кв.м., </a:t>
            </a:r>
          </a:p>
          <a:p>
            <a:r>
              <a:rPr lang="ru-RU" dirty="0" smtClean="0"/>
              <a:t>- 1  предприятие общественного питания, на 64 посадочных места,</a:t>
            </a:r>
          </a:p>
          <a:p>
            <a:r>
              <a:rPr lang="ru-RU" dirty="0" smtClean="0"/>
              <a:t>- 3  предприятия бытового обслуживания, на 28 рабочих мест.</a:t>
            </a:r>
          </a:p>
          <a:p>
            <a:endParaRPr lang="ru-RU" dirty="0"/>
          </a:p>
        </p:txBody>
      </p:sp>
      <p:sp>
        <p:nvSpPr>
          <p:cNvPr id="9" name="Пятиугольник 8"/>
          <p:cNvSpPr/>
          <p:nvPr/>
        </p:nvSpPr>
        <p:spPr>
          <a:xfrm>
            <a:off x="395536" y="260648"/>
            <a:ext cx="7344816" cy="648072"/>
          </a:xfrm>
          <a:prstGeom prst="homePlate">
            <a:avLst/>
          </a:prstGeom>
          <a:solidFill>
            <a:schemeClr val="bg2">
              <a:lumMod val="75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Нашивка 11"/>
          <p:cNvSpPr/>
          <p:nvPr/>
        </p:nvSpPr>
        <p:spPr>
          <a:xfrm>
            <a:off x="7668344" y="260648"/>
            <a:ext cx="576064" cy="648072"/>
          </a:xfrm>
          <a:prstGeom prst="chevron">
            <a:avLst/>
          </a:prstGeom>
          <a:solidFill>
            <a:schemeClr val="bg2">
              <a:lumMod val="75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5" name="Рисунок 14" descr="принц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996952"/>
            <a:ext cx="8640960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78328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Развитие оптовой и розничной торговли</a:t>
            </a:r>
            <a:endParaRPr lang="ru-RU" sz="3600" dirty="0"/>
          </a:p>
        </p:txBody>
      </p:sp>
      <p:sp>
        <p:nvSpPr>
          <p:cNvPr id="9" name="Пятиугольник 8"/>
          <p:cNvSpPr/>
          <p:nvPr/>
        </p:nvSpPr>
        <p:spPr>
          <a:xfrm>
            <a:off x="395536" y="260648"/>
            <a:ext cx="7344816" cy="648072"/>
          </a:xfrm>
          <a:prstGeom prst="homePlate">
            <a:avLst/>
          </a:prstGeom>
          <a:solidFill>
            <a:schemeClr val="bg2">
              <a:lumMod val="75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Нашивка 11"/>
          <p:cNvSpPr/>
          <p:nvPr/>
        </p:nvSpPr>
        <p:spPr>
          <a:xfrm>
            <a:off x="7668344" y="260648"/>
            <a:ext cx="576064" cy="648072"/>
          </a:xfrm>
          <a:prstGeom prst="chevron">
            <a:avLst/>
          </a:prstGeom>
          <a:solidFill>
            <a:schemeClr val="bg2">
              <a:lumMod val="75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1" name="Picture 4" descr="Z:\Коллегия 2014\DSCN19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4221088"/>
            <a:ext cx="4824536" cy="2287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3" descr="Z:\Коллегия 2014\IMG_15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980728"/>
            <a:ext cx="4248472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2" descr="Z:\Коллегия 2014\IMG_28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980728"/>
            <a:ext cx="4248472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7832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Пресечение несанкционированной торговли</a:t>
            </a:r>
            <a:endParaRPr lang="ru-RU" sz="2800" dirty="0"/>
          </a:p>
        </p:txBody>
      </p:sp>
      <p:sp>
        <p:nvSpPr>
          <p:cNvPr id="9" name="Пятиугольник 8"/>
          <p:cNvSpPr/>
          <p:nvPr/>
        </p:nvSpPr>
        <p:spPr>
          <a:xfrm>
            <a:off x="323528" y="260648"/>
            <a:ext cx="7344816" cy="648072"/>
          </a:xfrm>
          <a:prstGeom prst="homePlate">
            <a:avLst/>
          </a:prstGeom>
          <a:solidFill>
            <a:schemeClr val="bg2">
              <a:lumMod val="75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Нашивка 11"/>
          <p:cNvSpPr/>
          <p:nvPr/>
        </p:nvSpPr>
        <p:spPr>
          <a:xfrm>
            <a:off x="7668344" y="260648"/>
            <a:ext cx="576064" cy="648072"/>
          </a:xfrm>
          <a:prstGeom prst="chevron">
            <a:avLst/>
          </a:prstGeom>
          <a:solidFill>
            <a:schemeClr val="bg2">
              <a:lumMod val="75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412776"/>
            <a:ext cx="8424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  2014 год рассмотрено  216   протоколов  по статье 11.13 «Торговля с рук и предоставление услуг населению в неустановленных местах» Закона города Москвы от 21.11.2007 № 45 «Кодекс города Москвы об административных правонарушениях», вынесены решения о наложении административных штрафов на  общую сумму   561 тыс. рублей.</a:t>
            </a:r>
          </a:p>
          <a:p>
            <a:endParaRPr lang="ru-RU" dirty="0"/>
          </a:p>
        </p:txBody>
      </p:sp>
      <p:pic>
        <p:nvPicPr>
          <p:cNvPr id="11" name="Рисунок 10" descr="несан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2996952"/>
            <a:ext cx="4475989" cy="3356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несанкторговл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573016"/>
            <a:ext cx="3048000" cy="228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7832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Программа социальной защиты населения</a:t>
            </a:r>
            <a:endParaRPr lang="ru-RU" sz="2800" dirty="0"/>
          </a:p>
        </p:txBody>
      </p:sp>
      <p:sp>
        <p:nvSpPr>
          <p:cNvPr id="9" name="Пятиугольник 8"/>
          <p:cNvSpPr/>
          <p:nvPr/>
        </p:nvSpPr>
        <p:spPr>
          <a:xfrm>
            <a:off x="251520" y="260648"/>
            <a:ext cx="7344816" cy="648072"/>
          </a:xfrm>
          <a:prstGeom prst="homePlate">
            <a:avLst/>
          </a:prstGeom>
          <a:solidFill>
            <a:schemeClr val="bg2">
              <a:lumMod val="75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Нашивка 11"/>
          <p:cNvSpPr/>
          <p:nvPr/>
        </p:nvSpPr>
        <p:spPr>
          <a:xfrm>
            <a:off x="7668344" y="260648"/>
            <a:ext cx="576064" cy="648072"/>
          </a:xfrm>
          <a:prstGeom prst="chevron">
            <a:avLst/>
          </a:prstGeom>
          <a:solidFill>
            <a:schemeClr val="bg2">
              <a:lumMod val="75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1412776"/>
            <a:ext cx="8424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рамках программы в 2014 году были организованы благотворительные обеды и чаепития  для ветеранов Великой отечественной войны и малоимущих слоев населения - на 1000 человек, обеспечены  праздничными продовольственными наборами - 450 человек, 420 жителям оказаны услуги бытового обслуживания.</a:t>
            </a:r>
          </a:p>
          <a:p>
            <a:endParaRPr lang="ru-RU" dirty="0"/>
          </a:p>
        </p:txBody>
      </p:sp>
      <p:pic>
        <p:nvPicPr>
          <p:cNvPr id="10" name="Рисунок 9" descr="чаепити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2996952"/>
            <a:ext cx="4187957" cy="31409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IMG_4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996952"/>
            <a:ext cx="4464496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Станция метро «Новоясеневская»</a:t>
            </a:r>
            <a:endParaRPr lang="ru-RU" sz="4000" dirty="0"/>
          </a:p>
        </p:txBody>
      </p:sp>
      <p:sp>
        <p:nvSpPr>
          <p:cNvPr id="5" name="Пятиугольник 4"/>
          <p:cNvSpPr/>
          <p:nvPr/>
        </p:nvSpPr>
        <p:spPr>
          <a:xfrm>
            <a:off x="467544" y="980728"/>
            <a:ext cx="8064896" cy="648072"/>
          </a:xfrm>
          <a:prstGeom prst="homePlate">
            <a:avLst/>
          </a:prstGeom>
          <a:solidFill>
            <a:schemeClr val="bg2">
              <a:lumMod val="75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ашивка 5"/>
          <p:cNvSpPr/>
          <p:nvPr/>
        </p:nvSpPr>
        <p:spPr>
          <a:xfrm>
            <a:off x="8460432" y="980728"/>
            <a:ext cx="576064" cy="648072"/>
          </a:xfrm>
          <a:prstGeom prst="chevron">
            <a:avLst/>
          </a:prstGeom>
          <a:solidFill>
            <a:schemeClr val="bg2">
              <a:lumMod val="75000"/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2348880"/>
            <a:ext cx="38884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 В 2014 году  для жителей района Ясенево ,открылась станция Бутовской линии метрополитена  -  «Новоясеневская», что  улучшило качество  транспортного  обслуживания жителей близлежащих домов ( около 23 тыс. чел). </a:t>
            </a:r>
          </a:p>
          <a:p>
            <a:endParaRPr lang="ru-RU" dirty="0"/>
          </a:p>
        </p:txBody>
      </p:sp>
      <p:pic>
        <p:nvPicPr>
          <p:cNvPr id="8" name="Рисунок 7" descr="C:\Users\martynova-ma\Desktop\КАРТА ЯСЕНЕВО ЯНДЕКС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132856"/>
            <a:ext cx="3744416" cy="3476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26" name="Солнце 11"/>
          <p:cNvSpPr>
            <a:spLocks noChangeArrowheads="1"/>
          </p:cNvSpPr>
          <p:nvPr/>
        </p:nvSpPr>
        <p:spPr bwMode="auto">
          <a:xfrm>
            <a:off x="8100392" y="3933056"/>
            <a:ext cx="304800" cy="38100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>
            <a:solidFill>
              <a:srgbClr val="31849B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924712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Строительство</a:t>
            </a:r>
            <a:endParaRPr lang="ru-RU" sz="3600" dirty="0"/>
          </a:p>
        </p:txBody>
      </p:sp>
      <p:sp>
        <p:nvSpPr>
          <p:cNvPr id="7" name="Пятиугольник 6"/>
          <p:cNvSpPr/>
          <p:nvPr/>
        </p:nvSpPr>
        <p:spPr>
          <a:xfrm>
            <a:off x="611560" y="548680"/>
            <a:ext cx="8064896" cy="648072"/>
          </a:xfrm>
          <a:prstGeom prst="homePlate">
            <a:avLst/>
          </a:prstGeom>
          <a:solidFill>
            <a:schemeClr val="bg2">
              <a:lumMod val="75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ашивка 7"/>
          <p:cNvSpPr/>
          <p:nvPr/>
        </p:nvSpPr>
        <p:spPr>
          <a:xfrm>
            <a:off x="8567936" y="548680"/>
            <a:ext cx="576064" cy="648072"/>
          </a:xfrm>
          <a:prstGeom prst="chevron">
            <a:avLst/>
          </a:prstGeom>
          <a:solidFill>
            <a:schemeClr val="bg2">
              <a:lumMod val="75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1556792"/>
            <a:ext cx="8064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В декабре прошлого года введен в эксплуатацию новый жилой дом по адресу: Новоясеневский </a:t>
            </a:r>
            <a:r>
              <a:rPr lang="ru-RU" dirty="0" err="1" smtClean="0"/>
              <a:t>пр-т</a:t>
            </a:r>
            <a:r>
              <a:rPr lang="ru-RU" dirty="0" smtClean="0"/>
              <a:t>, д.9, на 584 квартиры, с подземной парковкой на 1199 </a:t>
            </a:r>
            <a:r>
              <a:rPr lang="ru-RU" dirty="0" err="1" smtClean="0"/>
              <a:t>машиномест</a:t>
            </a:r>
            <a:r>
              <a:rPr lang="ru-RU" dirty="0" smtClean="0"/>
              <a:t>.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По данному адресу планируется размещение Многофункционального центра</a:t>
            </a:r>
            <a:endParaRPr lang="ru-RU" dirty="0"/>
          </a:p>
        </p:txBody>
      </p:sp>
      <p:pic>
        <p:nvPicPr>
          <p:cNvPr id="2050" name="Picture 2" descr="C:\Users\martynova-ma\Desktop\34CB66E672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140968"/>
            <a:ext cx="4176464" cy="3312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парковка 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2924944"/>
            <a:ext cx="3024336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парковка 2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4869160"/>
            <a:ext cx="3024335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754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1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109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smtClean="0"/>
              <a:t>Проведены работы</a:t>
            </a:r>
            <a:endParaRPr lang="ru-RU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1124745"/>
            <a:ext cx="82809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- устройство парковочных карманов на 206 </a:t>
            </a:r>
            <a:r>
              <a:rPr lang="ru-RU" i="1" dirty="0" err="1" smtClean="0"/>
              <a:t>машиномест</a:t>
            </a:r>
            <a:r>
              <a:rPr lang="ru-RU" i="1" dirty="0" smtClean="0"/>
              <a:t>, </a:t>
            </a:r>
            <a:endParaRPr lang="ru-RU" dirty="0" smtClean="0"/>
          </a:p>
          <a:p>
            <a:r>
              <a:rPr lang="ru-RU" i="1" dirty="0" smtClean="0"/>
              <a:t>- устройство </a:t>
            </a:r>
            <a:r>
              <a:rPr lang="ru-RU" i="1" dirty="0" err="1" smtClean="0"/>
              <a:t>дорожно-тропиночной</a:t>
            </a:r>
            <a:r>
              <a:rPr lang="ru-RU" i="1" dirty="0" smtClean="0"/>
              <a:t> сети в объеме 3260 кв.м.,</a:t>
            </a:r>
            <a:endParaRPr lang="ru-RU" dirty="0" smtClean="0"/>
          </a:p>
          <a:p>
            <a:r>
              <a:rPr lang="ru-RU" i="1" dirty="0" smtClean="0"/>
              <a:t>- устройство плиточного покрытия в объеме 600 кв.м.. </a:t>
            </a:r>
            <a:endParaRPr lang="ru-RU" dirty="0" smtClean="0"/>
          </a:p>
          <a:p>
            <a:r>
              <a:rPr lang="ru-RU" i="1" dirty="0" smtClean="0"/>
              <a:t>- ремонт </a:t>
            </a:r>
            <a:r>
              <a:rPr lang="ru-RU" i="1" dirty="0" err="1" smtClean="0"/>
              <a:t>асфальто-бетонного</a:t>
            </a:r>
            <a:r>
              <a:rPr lang="ru-RU" i="1" dirty="0" smtClean="0"/>
              <a:t> покрытия в объеме 33600 кв.м. </a:t>
            </a:r>
            <a:endParaRPr lang="ru-RU" dirty="0" smtClean="0"/>
          </a:p>
          <a:p>
            <a:r>
              <a:rPr lang="ru-RU" i="1" dirty="0" smtClean="0"/>
              <a:t>- капитальный ремонт 36 контейнерных площадок.</a:t>
            </a:r>
            <a:endParaRPr lang="ru-RU" dirty="0" smtClean="0"/>
          </a:p>
          <a:p>
            <a:r>
              <a:rPr lang="ru-RU" i="1" dirty="0" smtClean="0"/>
              <a:t>-обустройство детских площадок по 17 адресам с установкой 21 городка,  </a:t>
            </a:r>
            <a:endParaRPr lang="ru-RU" dirty="0" smtClean="0"/>
          </a:p>
          <a:p>
            <a:r>
              <a:rPr lang="ru-RU" i="1" dirty="0" smtClean="0"/>
              <a:t>-площадок различного назначения (тихого отдыха, </a:t>
            </a:r>
            <a:r>
              <a:rPr lang="ru-RU" i="1" dirty="0" err="1" smtClean="0"/>
              <a:t>ворк-аут</a:t>
            </a:r>
            <a:r>
              <a:rPr lang="ru-RU" i="1" dirty="0" smtClean="0"/>
              <a:t>, </a:t>
            </a:r>
            <a:r>
              <a:rPr lang="ru-RU" i="1" dirty="0" err="1" smtClean="0"/>
              <a:t>воллейбольные</a:t>
            </a:r>
            <a:r>
              <a:rPr lang="ru-RU" i="1" dirty="0" smtClean="0"/>
              <a:t>) в количестве 9 шт., </a:t>
            </a:r>
            <a:endParaRPr lang="ru-RU" dirty="0" smtClean="0"/>
          </a:p>
          <a:p>
            <a:r>
              <a:rPr lang="ru-RU" i="1" dirty="0" smtClean="0"/>
              <a:t>- капитальный ремонт 6 площадок для выгула собак,</a:t>
            </a:r>
            <a:endParaRPr lang="ru-RU" dirty="0" smtClean="0"/>
          </a:p>
          <a:p>
            <a:r>
              <a:rPr lang="ru-RU" i="1" dirty="0" smtClean="0"/>
              <a:t>В рамках текущей эксплуатации ГБУ «</a:t>
            </a:r>
            <a:r>
              <a:rPr lang="ru-RU" i="1" dirty="0" err="1" smtClean="0"/>
              <a:t>Жилищник</a:t>
            </a:r>
            <a:r>
              <a:rPr lang="ru-RU" i="1" dirty="0" smtClean="0"/>
              <a:t>» выполнены работы по ремонту 2000 кв.м. АБП по 10 адресам, установлено 50 ИДН по 35 адресам и ограждение по 17 адресам.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7" name="Пятиугольник 6"/>
          <p:cNvSpPr/>
          <p:nvPr/>
        </p:nvSpPr>
        <p:spPr>
          <a:xfrm>
            <a:off x="539552" y="332656"/>
            <a:ext cx="8064896" cy="648072"/>
          </a:xfrm>
          <a:prstGeom prst="homePlate">
            <a:avLst/>
          </a:prstGeom>
          <a:solidFill>
            <a:schemeClr val="bg2">
              <a:lumMod val="75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ашивка 8"/>
          <p:cNvSpPr/>
          <p:nvPr/>
        </p:nvSpPr>
        <p:spPr>
          <a:xfrm>
            <a:off x="8567936" y="332656"/>
            <a:ext cx="576064" cy="648072"/>
          </a:xfrm>
          <a:prstGeom prst="chevron">
            <a:avLst/>
          </a:prstGeom>
          <a:solidFill>
            <a:schemeClr val="bg2">
              <a:lumMod val="75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" name="Содержимое 8" descr="нов.13 к.1 нов.парк. (2)(1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8064" y="4509120"/>
            <a:ext cx="3744416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Содержимое 9" descr="IMG-20140627-WA00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4509120"/>
            <a:ext cx="3816424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373616" cy="924712"/>
          </a:xfrm>
        </p:spPr>
        <p:txBody>
          <a:bodyPr>
            <a:noAutofit/>
          </a:bodyPr>
          <a:lstStyle/>
          <a:p>
            <a:r>
              <a:rPr lang="ru-RU" sz="2800" dirty="0" smtClean="0"/>
              <a:t>Выявление и пресечение самовольного строительства</a:t>
            </a:r>
            <a:endParaRPr lang="ru-RU" sz="2800" dirty="0"/>
          </a:p>
        </p:txBody>
      </p:sp>
      <p:sp>
        <p:nvSpPr>
          <p:cNvPr id="7" name="Пятиугольник 6"/>
          <p:cNvSpPr/>
          <p:nvPr/>
        </p:nvSpPr>
        <p:spPr>
          <a:xfrm>
            <a:off x="179512" y="620688"/>
            <a:ext cx="8352928" cy="648072"/>
          </a:xfrm>
          <a:prstGeom prst="homePlate">
            <a:avLst/>
          </a:prstGeom>
          <a:solidFill>
            <a:schemeClr val="bg2">
              <a:lumMod val="75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ашивка 7"/>
          <p:cNvSpPr/>
          <p:nvPr/>
        </p:nvSpPr>
        <p:spPr>
          <a:xfrm>
            <a:off x="8567936" y="620688"/>
            <a:ext cx="576064" cy="648072"/>
          </a:xfrm>
          <a:prstGeom prst="chevron">
            <a:avLst/>
          </a:prstGeom>
          <a:solidFill>
            <a:schemeClr val="bg2">
              <a:lumMod val="75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1772816"/>
            <a:ext cx="8568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В постоянном режиме проводится работа по выявлению и ликвидации объектов самовольного строительства на территории района;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В 2014 году  на территории района Ясенево выявлено и демонтировано  9  объектов;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На дворовых территориях демонтирован 41 металлический тент без оформленных земельно-правовых отношений;</a:t>
            </a:r>
            <a:endParaRPr lang="ru-RU" dirty="0"/>
          </a:p>
        </p:txBody>
      </p:sp>
      <p:pic>
        <p:nvPicPr>
          <p:cNvPr id="6" name="Рисунок 5" descr="снос ЭПОХА 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573016"/>
            <a:ext cx="3960440" cy="30783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Эпоха М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3573016"/>
            <a:ext cx="3960440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754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endParaRPr kumimoji="0" lang="ru-RU" b="1" i="1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Рисунок 4" descr="D:\DCIM\115___11\IMG_299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4077072"/>
            <a:ext cx="3240360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D:\DCIM\115___11\IMG_299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556792"/>
            <a:ext cx="3240360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карта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2348880"/>
            <a:ext cx="3371669" cy="3456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835292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В связи с многочисленными обращениями жителей района Градостроительной земельной комиссией города Москвы принято решение о </a:t>
            </a:r>
            <a:r>
              <a:rPr lang="ru-RU" sz="2000" b="1" dirty="0" smtClean="0"/>
              <a:t>расторжении инвестиционного контракта </a:t>
            </a:r>
            <a:r>
              <a:rPr lang="ru-RU" sz="2000" dirty="0" smtClean="0"/>
              <a:t>и договоров аренды земельных участков оформленных </a:t>
            </a:r>
            <a:r>
              <a:rPr lang="ru-RU" sz="2000" b="1" dirty="0" smtClean="0"/>
              <a:t>ЗАО «ГАЛЛС» </a:t>
            </a:r>
            <a:r>
              <a:rPr lang="ru-RU" sz="2000" dirty="0" smtClean="0"/>
              <a:t>по адресу: </a:t>
            </a:r>
            <a:r>
              <a:rPr lang="ru-RU" sz="2000" b="1" dirty="0" smtClean="0"/>
              <a:t>ул. </a:t>
            </a:r>
            <a:r>
              <a:rPr lang="ru-RU" sz="2000" b="1" dirty="0" err="1" smtClean="0"/>
              <a:t>Рокотова</a:t>
            </a:r>
            <a:r>
              <a:rPr lang="ru-RU" sz="2000" b="1" dirty="0" smtClean="0"/>
              <a:t>, вл. 7</a:t>
            </a:r>
            <a:r>
              <a:rPr lang="ru-RU" sz="2000" dirty="0" smtClean="0"/>
              <a:t>.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754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endParaRPr kumimoji="0" lang="ru-RU" b="1" i="1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260648"/>
            <a:ext cx="835292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 связи с </a:t>
            </a:r>
            <a:r>
              <a:rPr lang="ru-RU" sz="2000" b="1" dirty="0" smtClean="0"/>
              <a:t>прекращением инвестиционного контракта</a:t>
            </a:r>
            <a:r>
              <a:rPr lang="ru-RU" sz="2000" dirty="0" smtClean="0"/>
              <a:t>, направлены предложения по </a:t>
            </a:r>
            <a:r>
              <a:rPr lang="ru-RU" sz="2000" b="1" dirty="0" smtClean="0"/>
              <a:t>дальнейшему использованию объекта </a:t>
            </a:r>
            <a:r>
              <a:rPr lang="ru-RU" sz="2000" dirty="0" smtClean="0"/>
              <a:t>незавершенного строительства ООО «</a:t>
            </a:r>
            <a:r>
              <a:rPr lang="ru-RU" sz="2000" dirty="0" err="1" smtClean="0"/>
              <a:t>СоцПенсионИнвест</a:t>
            </a:r>
            <a:r>
              <a:rPr lang="ru-RU" sz="2000" dirty="0" smtClean="0"/>
              <a:t>» по адресу: </a:t>
            </a:r>
            <a:r>
              <a:rPr lang="ru-RU" sz="2000" b="1" dirty="0" smtClean="0"/>
              <a:t>ул. Вильнюсская, вл.7А </a:t>
            </a:r>
            <a:r>
              <a:rPr lang="ru-RU" sz="2000" dirty="0" smtClean="0"/>
              <a:t>под размещение </a:t>
            </a:r>
            <a:r>
              <a:rPr lang="ru-RU" sz="2000" b="1" dirty="0" smtClean="0"/>
              <a:t>детского </a:t>
            </a:r>
            <a:r>
              <a:rPr lang="ru-RU" sz="2000" b="1" dirty="0" err="1" smtClean="0"/>
              <a:t>досугового</a:t>
            </a:r>
            <a:r>
              <a:rPr lang="ru-RU" sz="2000" b="1" dirty="0" smtClean="0"/>
              <a:t> центра </a:t>
            </a:r>
            <a:r>
              <a:rPr lang="ru-RU" sz="2000" dirty="0" smtClean="0"/>
              <a:t>и управы района. </a:t>
            </a:r>
          </a:p>
          <a:p>
            <a:pPr algn="ctr"/>
            <a:endParaRPr lang="ru-RU" dirty="0"/>
          </a:p>
        </p:txBody>
      </p:sp>
      <p:pic>
        <p:nvPicPr>
          <p:cNvPr id="9" name="Рисунок 8" descr="Вильнюсская 7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2420888"/>
            <a:ext cx="6927996" cy="3132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56693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Публичные слушания</a:t>
            </a:r>
            <a:endParaRPr lang="ru-RU" sz="3200" dirty="0"/>
          </a:p>
        </p:txBody>
      </p:sp>
      <p:sp>
        <p:nvSpPr>
          <p:cNvPr id="8" name="Пятиугольник 7"/>
          <p:cNvSpPr/>
          <p:nvPr/>
        </p:nvSpPr>
        <p:spPr>
          <a:xfrm>
            <a:off x="971600" y="332656"/>
            <a:ext cx="7344816" cy="648072"/>
          </a:xfrm>
          <a:prstGeom prst="homePlate">
            <a:avLst/>
          </a:prstGeom>
          <a:solidFill>
            <a:schemeClr val="bg2">
              <a:lumMod val="75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ашивка 8"/>
          <p:cNvSpPr/>
          <p:nvPr/>
        </p:nvSpPr>
        <p:spPr>
          <a:xfrm>
            <a:off x="8244408" y="332656"/>
            <a:ext cx="576064" cy="648072"/>
          </a:xfrm>
          <a:prstGeom prst="chevron">
            <a:avLst/>
          </a:prstGeom>
          <a:solidFill>
            <a:schemeClr val="bg2">
              <a:lumMod val="75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7584" y="1268760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2014 году проведены публичные слушания по 7 проектам межевания жилых кварталов.</a:t>
            </a:r>
          </a:p>
          <a:p>
            <a:endParaRPr lang="ru-RU" dirty="0"/>
          </a:p>
        </p:txBody>
      </p:sp>
      <p:pic>
        <p:nvPicPr>
          <p:cNvPr id="11" name="Рисунок 10" descr="IMG_34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988840"/>
            <a:ext cx="3672408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IMG_34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4365104"/>
            <a:ext cx="3672408" cy="2348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IMG_17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2420888"/>
            <a:ext cx="4499992" cy="3312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56693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Встречи с населением</a:t>
            </a:r>
            <a:endParaRPr lang="ru-RU" sz="4000" dirty="0"/>
          </a:p>
        </p:txBody>
      </p:sp>
      <p:pic>
        <p:nvPicPr>
          <p:cNvPr id="33794" name="Picture 2" descr="C:\Users\martynova-ma\Desktop\встреча с жителями 16.07.2014\IMG_45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780928"/>
            <a:ext cx="4176464" cy="31323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C:\Users\martynova-ma\Desktop\IMG_07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780928"/>
            <a:ext cx="4248472" cy="309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ятиугольник 7"/>
          <p:cNvSpPr/>
          <p:nvPr/>
        </p:nvSpPr>
        <p:spPr>
          <a:xfrm>
            <a:off x="827584" y="332656"/>
            <a:ext cx="7344816" cy="648072"/>
          </a:xfrm>
          <a:prstGeom prst="homePlate">
            <a:avLst/>
          </a:prstGeom>
          <a:solidFill>
            <a:schemeClr val="bg2">
              <a:lumMod val="75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ашивка 8"/>
          <p:cNvSpPr/>
          <p:nvPr/>
        </p:nvSpPr>
        <p:spPr>
          <a:xfrm>
            <a:off x="8244408" y="332656"/>
            <a:ext cx="576064" cy="648072"/>
          </a:xfrm>
          <a:prstGeom prst="chevron">
            <a:avLst/>
          </a:prstGeom>
          <a:solidFill>
            <a:schemeClr val="bg2">
              <a:lumMod val="75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7584" y="1268760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Ежемесячно проводились встречи с населением, проведено 42 личных приемов (совместно с заместителями – 110, принято 245 заявителей).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Печать\фото.пригласительно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259632" y="4365104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Ремонт детских площадок</a:t>
            </a:r>
            <a:endParaRPr lang="ru-RU" sz="4000" dirty="0"/>
          </a:p>
        </p:txBody>
      </p:sp>
      <p:pic>
        <p:nvPicPr>
          <p:cNvPr id="13" name="Содержимое 12" descr="Голуби 25-1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412776"/>
            <a:ext cx="3123327" cy="2332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 descr="нов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484784"/>
            <a:ext cx="3168352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 descr="Нов 25-3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3933056"/>
            <a:ext cx="3168352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 descr="Лит. 19 под. 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4005064"/>
            <a:ext cx="3168352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Пятиугольник 20"/>
          <p:cNvSpPr/>
          <p:nvPr/>
        </p:nvSpPr>
        <p:spPr>
          <a:xfrm>
            <a:off x="827584" y="620688"/>
            <a:ext cx="7272808" cy="648072"/>
          </a:xfrm>
          <a:prstGeom prst="homePlate">
            <a:avLst/>
          </a:prstGeom>
          <a:solidFill>
            <a:schemeClr val="bg2">
              <a:lumMod val="75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Нашивка 21"/>
          <p:cNvSpPr/>
          <p:nvPr/>
        </p:nvSpPr>
        <p:spPr>
          <a:xfrm>
            <a:off x="8567936" y="620688"/>
            <a:ext cx="576064" cy="648072"/>
          </a:xfrm>
          <a:prstGeom prst="chevron">
            <a:avLst/>
          </a:prstGeom>
          <a:solidFill>
            <a:schemeClr val="bg2">
              <a:lumMod val="75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Нашивка 22"/>
          <p:cNvSpPr/>
          <p:nvPr/>
        </p:nvSpPr>
        <p:spPr>
          <a:xfrm>
            <a:off x="8100392" y="620688"/>
            <a:ext cx="576064" cy="648072"/>
          </a:xfrm>
          <a:prstGeom prst="chevron">
            <a:avLst/>
          </a:prstGeom>
          <a:solidFill>
            <a:schemeClr val="bg2">
              <a:lumMod val="75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80528" y="188640"/>
            <a:ext cx="889248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sz="3100" b="1" dirty="0" smtClean="0"/>
              <a:t>Благоустройство территорий учреждений образования</a:t>
            </a:r>
            <a:endParaRPr lang="ru-RU" sz="3100" b="1" dirty="0"/>
          </a:p>
        </p:txBody>
      </p:sp>
      <p:sp>
        <p:nvSpPr>
          <p:cNvPr id="8" name="Пятиугольник 7"/>
          <p:cNvSpPr/>
          <p:nvPr/>
        </p:nvSpPr>
        <p:spPr>
          <a:xfrm>
            <a:off x="0" y="764704"/>
            <a:ext cx="8676456" cy="648072"/>
          </a:xfrm>
          <a:prstGeom prst="homePlate">
            <a:avLst/>
          </a:prstGeom>
          <a:solidFill>
            <a:schemeClr val="bg2">
              <a:lumMod val="75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ашивка 9"/>
          <p:cNvSpPr/>
          <p:nvPr/>
        </p:nvSpPr>
        <p:spPr>
          <a:xfrm>
            <a:off x="8567936" y="764704"/>
            <a:ext cx="576064" cy="648072"/>
          </a:xfrm>
          <a:prstGeom prst="chevron">
            <a:avLst/>
          </a:prstGeom>
          <a:solidFill>
            <a:schemeClr val="bg2">
              <a:lumMod val="75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474840" cy="3845720"/>
          </a:xfrm>
        </p:spPr>
        <p:txBody>
          <a:bodyPr>
            <a:normAutofit lnSpcReduction="10000"/>
          </a:bodyPr>
          <a:lstStyle/>
          <a:p>
            <a:r>
              <a:rPr lang="ru-RU" i="1" dirty="0" smtClean="0"/>
              <a:t>- капитальный ремонт АБП в объеме 6621 кв.м.</a:t>
            </a:r>
            <a:endParaRPr lang="ru-RU" dirty="0" smtClean="0"/>
          </a:p>
          <a:p>
            <a:r>
              <a:rPr lang="ru-RU" i="1" dirty="0" smtClean="0"/>
              <a:t>- устройство </a:t>
            </a:r>
            <a:r>
              <a:rPr lang="ru-RU" i="1" dirty="0" err="1" smtClean="0"/>
              <a:t>дорожно-тропиночной</a:t>
            </a:r>
            <a:r>
              <a:rPr lang="ru-RU" i="1" dirty="0" smtClean="0"/>
              <a:t> сети в объеме 937 кв.м., </a:t>
            </a:r>
            <a:endParaRPr lang="ru-RU" dirty="0" smtClean="0"/>
          </a:p>
          <a:p>
            <a:r>
              <a:rPr lang="ru-RU" i="1" dirty="0" smtClean="0"/>
              <a:t>- дооснащение МАФ в количестве 211 шт. </a:t>
            </a:r>
            <a:endParaRPr lang="ru-RU" dirty="0" smtClean="0"/>
          </a:p>
          <a:p>
            <a:r>
              <a:rPr lang="ru-RU" i="1" dirty="0" smtClean="0"/>
              <a:t>- устройство опор освещения в количестве 50 шт. </a:t>
            </a:r>
            <a:endParaRPr lang="ru-RU" dirty="0" smtClean="0"/>
          </a:p>
          <a:p>
            <a:r>
              <a:rPr lang="ru-RU" i="1" dirty="0" smtClean="0"/>
              <a:t>- капитальный ремонт 3 спортивных площадок.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idx="1"/>
          </p:nvPr>
        </p:nvSpPr>
        <p:spPr>
          <a:xfrm>
            <a:off x="1547664" y="1340768"/>
            <a:ext cx="5760640" cy="659352"/>
          </a:xfrm>
        </p:spPr>
        <p:txBody>
          <a:bodyPr/>
          <a:lstStyle/>
          <a:p>
            <a:r>
              <a:rPr lang="ru-RU" dirty="0" smtClean="0"/>
              <a:t>Проведены работы на 16 объектах</a:t>
            </a:r>
            <a:endParaRPr lang="ru-RU" dirty="0"/>
          </a:p>
        </p:txBody>
      </p:sp>
      <p:pic>
        <p:nvPicPr>
          <p:cNvPr id="18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293096"/>
            <a:ext cx="3528392" cy="24124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IMG_22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1844824"/>
            <a:ext cx="3516899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Бульвар на ул. Инессы Арманд</a:t>
            </a:r>
            <a:endParaRPr lang="ru-RU" sz="4000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395536" y="1412776"/>
            <a:ext cx="4608512" cy="2520280"/>
          </a:xfrm>
        </p:spPr>
        <p:txBody>
          <a:bodyPr>
            <a:normAutofit/>
          </a:bodyPr>
          <a:lstStyle/>
          <a:p>
            <a:r>
              <a:rPr lang="ru-RU" sz="2000" i="1" dirty="0" smtClean="0"/>
              <a:t>Выполнены работы:</a:t>
            </a:r>
            <a:endParaRPr lang="ru-RU" sz="2000" dirty="0" smtClean="0"/>
          </a:p>
          <a:p>
            <a:r>
              <a:rPr lang="ru-RU" sz="2000" i="1" dirty="0" smtClean="0"/>
              <a:t>- обустройство </a:t>
            </a:r>
            <a:r>
              <a:rPr lang="ru-RU" sz="2000" i="1" dirty="0" err="1" smtClean="0"/>
              <a:t>дорожно-тропиночной</a:t>
            </a:r>
            <a:r>
              <a:rPr lang="ru-RU" sz="2000" i="1" dirty="0" smtClean="0"/>
              <a:t> сети из плитки 3000 кв.м.,</a:t>
            </a:r>
            <a:endParaRPr lang="ru-RU" sz="2000" dirty="0" smtClean="0"/>
          </a:p>
          <a:p>
            <a:r>
              <a:rPr lang="ru-RU" sz="2000" i="1" dirty="0" smtClean="0"/>
              <a:t>- установлено 45 опор освещения, </a:t>
            </a:r>
            <a:endParaRPr lang="ru-RU" sz="2000" dirty="0" smtClean="0"/>
          </a:p>
          <a:p>
            <a:r>
              <a:rPr lang="ru-RU" sz="2000" i="1" dirty="0" smtClean="0"/>
              <a:t>- высажено 8 000 цветов.</a:t>
            </a:r>
            <a:endParaRPr lang="ru-RU" sz="2000" dirty="0" smtClean="0"/>
          </a:p>
          <a:p>
            <a:pPr>
              <a:buNone/>
            </a:pPr>
            <a:endParaRPr lang="ru-RU" sz="1900" dirty="0" smtClean="0"/>
          </a:p>
          <a:p>
            <a:endParaRPr lang="ru-RU" dirty="0"/>
          </a:p>
        </p:txBody>
      </p:sp>
      <p:pic>
        <p:nvPicPr>
          <p:cNvPr id="8" name="Содержимое 7" descr="Инесса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187624" y="3573016"/>
            <a:ext cx="6912768" cy="3123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ятиугольник 4"/>
          <p:cNvSpPr/>
          <p:nvPr/>
        </p:nvSpPr>
        <p:spPr>
          <a:xfrm>
            <a:off x="467544" y="548680"/>
            <a:ext cx="8064896" cy="648072"/>
          </a:xfrm>
          <a:prstGeom prst="homePlate">
            <a:avLst/>
          </a:prstGeom>
          <a:solidFill>
            <a:schemeClr val="bg2">
              <a:lumMod val="75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ашивка 5"/>
          <p:cNvSpPr/>
          <p:nvPr/>
        </p:nvSpPr>
        <p:spPr>
          <a:xfrm>
            <a:off x="8460432" y="548680"/>
            <a:ext cx="576064" cy="648072"/>
          </a:xfrm>
          <a:prstGeom prst="chevron">
            <a:avLst/>
          </a:prstGeom>
          <a:solidFill>
            <a:schemeClr val="bg2">
              <a:lumMod val="75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 descr="Инка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1340768"/>
            <a:ext cx="2880320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94352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Открытие пешеходной зоны</a:t>
            </a:r>
            <a:endParaRPr lang="ru-RU" sz="3600" dirty="0"/>
          </a:p>
        </p:txBody>
      </p:sp>
      <p:pic>
        <p:nvPicPr>
          <p:cNvPr id="7" name="Содержимое 6" descr="Инесса супер фотка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196752"/>
            <a:ext cx="4038600" cy="269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Содержимое 7" descr="концерт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1916832"/>
            <a:ext cx="4038600" cy="3707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ятиугольник 4"/>
          <p:cNvSpPr/>
          <p:nvPr/>
        </p:nvSpPr>
        <p:spPr>
          <a:xfrm>
            <a:off x="251520" y="404664"/>
            <a:ext cx="8064896" cy="648072"/>
          </a:xfrm>
          <a:prstGeom prst="homePlate">
            <a:avLst/>
          </a:prstGeom>
          <a:solidFill>
            <a:schemeClr val="bg2">
              <a:lumMod val="75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ашивка 5"/>
          <p:cNvSpPr/>
          <p:nvPr/>
        </p:nvSpPr>
        <p:spPr>
          <a:xfrm>
            <a:off x="8244408" y="404664"/>
            <a:ext cx="576064" cy="648072"/>
          </a:xfrm>
          <a:prstGeom prst="chevron">
            <a:avLst/>
          </a:prstGeom>
          <a:solidFill>
            <a:schemeClr val="bg2">
              <a:lumMod val="75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 descr="инесса празднование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4005064"/>
            <a:ext cx="4032448" cy="26102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Народный парк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474840" cy="4434840"/>
          </a:xfrm>
        </p:spPr>
        <p:txBody>
          <a:bodyPr>
            <a:normAutofit fontScale="77500" lnSpcReduction="20000"/>
          </a:bodyPr>
          <a:lstStyle/>
          <a:p>
            <a:r>
              <a:rPr lang="ru-RU" i="1" dirty="0" smtClean="0"/>
              <a:t>В 2014 году обустроен  «Народный парк» на улице Карамзина. </a:t>
            </a:r>
            <a:endParaRPr lang="ru-RU" dirty="0" smtClean="0"/>
          </a:p>
          <a:p>
            <a:r>
              <a:rPr lang="ru-RU" i="1" dirty="0" smtClean="0"/>
              <a:t>В Народном парке произведено:</a:t>
            </a:r>
            <a:endParaRPr lang="ru-RU" dirty="0" smtClean="0"/>
          </a:p>
          <a:p>
            <a:r>
              <a:rPr lang="ru-RU" i="1" dirty="0" smtClean="0"/>
              <a:t>- устройство и ремонт газона - 10323 кв.м. </a:t>
            </a:r>
            <a:endParaRPr lang="ru-RU" dirty="0" smtClean="0"/>
          </a:p>
          <a:p>
            <a:r>
              <a:rPr lang="ru-RU" i="1" dirty="0" smtClean="0"/>
              <a:t>- устройство </a:t>
            </a:r>
            <a:r>
              <a:rPr lang="ru-RU" i="1" dirty="0" err="1" smtClean="0"/>
              <a:t>дорожно-тропиночной</a:t>
            </a:r>
            <a:r>
              <a:rPr lang="ru-RU" i="1" dirty="0" smtClean="0"/>
              <a:t> сети – 800кв.м., </a:t>
            </a:r>
            <a:endParaRPr lang="ru-RU" dirty="0" smtClean="0"/>
          </a:p>
          <a:p>
            <a:r>
              <a:rPr lang="ru-RU" i="1" dirty="0" smtClean="0"/>
              <a:t>- устройство деревянного настила – 750 кв.м. </a:t>
            </a:r>
            <a:endParaRPr lang="ru-RU" dirty="0" smtClean="0"/>
          </a:p>
          <a:p>
            <a:r>
              <a:rPr lang="ru-RU" i="1" dirty="0" smtClean="0"/>
              <a:t>- обустроены  детская площадка и площадка тихого отдыха,</a:t>
            </a:r>
            <a:endParaRPr lang="ru-RU" dirty="0" smtClean="0"/>
          </a:p>
          <a:p>
            <a:r>
              <a:rPr lang="ru-RU" i="1" dirty="0" smtClean="0"/>
              <a:t>-  установлена 21 опора освещения.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7" name="Содержимое 6" descr="нар парк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436096" y="1484784"/>
            <a:ext cx="3322637" cy="2490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ятиугольник 4"/>
          <p:cNvSpPr/>
          <p:nvPr/>
        </p:nvSpPr>
        <p:spPr>
          <a:xfrm>
            <a:off x="251520" y="764704"/>
            <a:ext cx="8064896" cy="648072"/>
          </a:xfrm>
          <a:prstGeom prst="homePlate">
            <a:avLst/>
          </a:prstGeom>
          <a:solidFill>
            <a:schemeClr val="bg2">
              <a:lumMod val="75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ашивка 5"/>
          <p:cNvSpPr/>
          <p:nvPr/>
        </p:nvSpPr>
        <p:spPr>
          <a:xfrm>
            <a:off x="8244408" y="764704"/>
            <a:ext cx="576064" cy="648072"/>
          </a:xfrm>
          <a:prstGeom prst="chevron">
            <a:avLst/>
          </a:prstGeom>
          <a:solidFill>
            <a:schemeClr val="bg2">
              <a:lumMod val="75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" name="Рисунок 7" descr="нар парк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4149080"/>
            <a:ext cx="3384376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1923</TotalTime>
  <Words>1418</Words>
  <Application>Microsoft Office PowerPoint</Application>
  <PresentationFormat>Экран (4:3)</PresentationFormat>
  <Paragraphs>126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Поток</vt:lpstr>
      <vt:lpstr>Презентация PowerPoint</vt:lpstr>
      <vt:lpstr>Характеристика района</vt:lpstr>
      <vt:lpstr>Благоустройство дворовых территорий</vt:lpstr>
      <vt:lpstr>Проведены работы</vt:lpstr>
      <vt:lpstr>Ремонт детских площадок</vt:lpstr>
      <vt:lpstr>  Благоустройство территорий учреждений образования</vt:lpstr>
      <vt:lpstr>Бульвар на ул. Инессы Арманд</vt:lpstr>
      <vt:lpstr>Открытие пешеходной зоны</vt:lpstr>
      <vt:lpstr>Народный парк</vt:lpstr>
      <vt:lpstr>Программа 1200 метров</vt:lpstr>
      <vt:lpstr>Общегородские субботники</vt:lpstr>
      <vt:lpstr>Городские программы</vt:lpstr>
      <vt:lpstr>Программа Выборочного капитального ремонта </vt:lpstr>
      <vt:lpstr>Замена лифтов</vt:lpstr>
      <vt:lpstr>Порталы «Наш город», «Дома Москвы»</vt:lpstr>
      <vt:lpstr> Подготовка жилого фонда к отопительному сезону</vt:lpstr>
      <vt:lpstr>Диспетчерские службы</vt:lpstr>
      <vt:lpstr>Работа по выявлению квартир сдаваемых в наем без договора</vt:lpstr>
      <vt:lpstr>Развитие особо охраняемых природных территорий</vt:lpstr>
      <vt:lpstr>ГБУ «Жилищник района Ясенево</vt:lpstr>
      <vt:lpstr>Бытовой городок по адресу: Голубинская, д.8А</vt:lpstr>
      <vt:lpstr>Размещение техники и бытовые помещения</vt:lpstr>
      <vt:lpstr>Подэстакадное пространство по Профсоюзной улице</vt:lpstr>
      <vt:lpstr>Социальные программы</vt:lpstr>
      <vt:lpstr>Социальная поддержка жителей города Москвы на 2012 – 2016 годы</vt:lpstr>
      <vt:lpstr>Социальная поддержка жителей города Москвы на 2012 – 2016 годы</vt:lpstr>
      <vt:lpstr>Детский отдых</vt:lpstr>
      <vt:lpstr>Общественные организации</vt:lpstr>
      <vt:lpstr>Работа с молодежью</vt:lpstr>
      <vt:lpstr>Работа с молодежью</vt:lpstr>
      <vt:lpstr>Спортивные мероприятия</vt:lpstr>
      <vt:lpstr>Спортивные мероприятия</vt:lpstr>
      <vt:lpstr>Праздничные мероприятия </vt:lpstr>
      <vt:lpstr>Развитие оптовой и розничной торговли</vt:lpstr>
      <vt:lpstr>Развитие оптовой и розничной торговли</vt:lpstr>
      <vt:lpstr>Пресечение несанкционированной торговли</vt:lpstr>
      <vt:lpstr>Программа социальной защиты населения</vt:lpstr>
      <vt:lpstr>Станция метро «Новоясеневская»</vt:lpstr>
      <vt:lpstr>Строительство</vt:lpstr>
      <vt:lpstr>Выявление и пресечение самовольного строительства</vt:lpstr>
      <vt:lpstr>Презентация PowerPoint</vt:lpstr>
      <vt:lpstr>Презентация PowerPoint</vt:lpstr>
      <vt:lpstr>Публичные слушания</vt:lpstr>
      <vt:lpstr>Встречи с населением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Мамедов Ильгар Микаэлевич</dc:creator>
  <cp:lastModifiedBy>Пользователь</cp:lastModifiedBy>
  <cp:revision>177</cp:revision>
  <dcterms:created xsi:type="dcterms:W3CDTF">2013-11-22T08:55:37Z</dcterms:created>
  <dcterms:modified xsi:type="dcterms:W3CDTF">2015-02-17T04:19:59Z</dcterms:modified>
</cp:coreProperties>
</file>