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2" r:id="rId3"/>
    <p:sldId id="274" r:id="rId4"/>
    <p:sldId id="283" r:id="rId5"/>
    <p:sldId id="284" r:id="rId6"/>
    <p:sldId id="285" r:id="rId7"/>
    <p:sldId id="286" r:id="rId8"/>
    <p:sldId id="262" r:id="rId9"/>
    <p:sldId id="281" r:id="rId10"/>
    <p:sldId id="263" r:id="rId11"/>
    <p:sldId id="265" r:id="rId12"/>
    <p:sldId id="266" r:id="rId13"/>
    <p:sldId id="264" r:id="rId14"/>
    <p:sldId id="267" r:id="rId15"/>
    <p:sldId id="276" r:id="rId16"/>
    <p:sldId id="275" r:id="rId17"/>
    <p:sldId id="280" r:id="rId18"/>
    <p:sldId id="268" r:id="rId19"/>
    <p:sldId id="269" r:id="rId20"/>
    <p:sldId id="270" r:id="rId21"/>
    <p:sldId id="259" r:id="rId22"/>
    <p:sldId id="257" r:id="rId23"/>
    <p:sldId id="258" r:id="rId24"/>
    <p:sldId id="277" r:id="rId2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E0000"/>
    <a:srgbClr val="CC0000"/>
    <a:srgbClr val="F0E120"/>
    <a:srgbClr val="E9DB2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88568" autoAdjust="0"/>
  </p:normalViewPr>
  <p:slideViewPr>
    <p:cSldViewPr>
      <p:cViewPr>
        <p:scale>
          <a:sx n="70" d="100"/>
          <a:sy n="70" d="100"/>
        </p:scale>
        <p:origin x="-139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D40DA5-9CF8-4C86-B004-9468BC38FE2D}" type="doc">
      <dgm:prSet loTypeId="urn:microsoft.com/office/officeart/2005/8/layout/default#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66CC5923-8667-448C-A2EB-21BB8B25189C}">
      <dgm:prSet custT="1"/>
      <dgm:spPr>
        <a:ln>
          <a:solidFill>
            <a:srgbClr val="7030A0"/>
          </a:solidFill>
        </a:ln>
      </dgm:spPr>
      <dgm:t>
        <a:bodyPr/>
        <a:lstStyle/>
        <a:p>
          <a:pPr rtl="0"/>
          <a:r>
            <a:rPr lang="ru-RU" sz="2400" b="1" dirty="0" smtClean="0">
              <a:solidFill>
                <a:srgbClr val="FFC000"/>
              </a:solidFill>
              <a:latin typeface="Century Gothic" pitchFamily="34" charset="0"/>
            </a:rPr>
            <a:t>1 место</a:t>
          </a:r>
          <a:r>
            <a:rPr lang="ru-RU" sz="2400" dirty="0" smtClean="0">
              <a:solidFill>
                <a:srgbClr val="FFC000"/>
              </a:solidFill>
              <a:latin typeface="Century Gothic" pitchFamily="34" charset="0"/>
            </a:rPr>
            <a:t>       </a:t>
          </a:r>
          <a:r>
            <a:rPr lang="ru-RU" sz="2100" dirty="0" smtClean="0">
              <a:latin typeface="Century Gothic" pitchFamily="34" charset="0"/>
            </a:rPr>
            <a:t>Мини – футбол «Московский двор - спортивный двор»</a:t>
          </a:r>
          <a:endParaRPr lang="ru-RU" sz="2100" dirty="0">
            <a:latin typeface="Century Gothic" pitchFamily="34" charset="0"/>
          </a:endParaRPr>
        </a:p>
      </dgm:t>
    </dgm:pt>
    <dgm:pt modelId="{0C168072-A737-4844-ABDA-5117EC3D75B5}" type="parTrans" cxnId="{729279C7-DAC4-48DC-904E-7EEBD061E74B}">
      <dgm:prSet/>
      <dgm:spPr/>
      <dgm:t>
        <a:bodyPr/>
        <a:lstStyle/>
        <a:p>
          <a:endParaRPr lang="ru-RU" sz="2100">
            <a:latin typeface="Century Gothic" pitchFamily="34" charset="0"/>
          </a:endParaRPr>
        </a:p>
      </dgm:t>
    </dgm:pt>
    <dgm:pt modelId="{251C0325-C60A-42E5-9D18-34D3ABAEB7A9}" type="sibTrans" cxnId="{729279C7-DAC4-48DC-904E-7EEBD061E74B}">
      <dgm:prSet/>
      <dgm:spPr/>
      <dgm:t>
        <a:bodyPr/>
        <a:lstStyle/>
        <a:p>
          <a:endParaRPr lang="ru-RU" sz="2100">
            <a:latin typeface="Century Gothic" pitchFamily="34" charset="0"/>
          </a:endParaRPr>
        </a:p>
      </dgm:t>
    </dgm:pt>
    <dgm:pt modelId="{1CD2E243-2C1E-4B02-B45B-74EF5762ED3B}">
      <dgm:prSet custT="1"/>
      <dgm:spPr>
        <a:ln>
          <a:solidFill>
            <a:srgbClr val="7030A0"/>
          </a:solidFill>
        </a:ln>
      </dgm:spPr>
      <dgm:t>
        <a:bodyPr anchor="t"/>
        <a:lstStyle/>
        <a:p>
          <a:pPr rtl="0"/>
          <a:r>
            <a:rPr lang="ru-RU" sz="2400" b="1" dirty="0" smtClean="0">
              <a:solidFill>
                <a:srgbClr val="FFC000"/>
              </a:solidFill>
              <a:latin typeface="Century Gothic" pitchFamily="34" charset="0"/>
            </a:rPr>
            <a:t>1 место</a:t>
          </a:r>
          <a:r>
            <a:rPr lang="ru-RU" sz="2400" dirty="0" smtClean="0">
              <a:solidFill>
                <a:srgbClr val="FFC000"/>
              </a:solidFill>
              <a:latin typeface="Century Gothic" pitchFamily="34" charset="0"/>
            </a:rPr>
            <a:t> </a:t>
          </a:r>
        </a:p>
        <a:p>
          <a:pPr rtl="0"/>
          <a:r>
            <a:rPr lang="ru-RU" sz="2100" dirty="0" smtClean="0">
              <a:latin typeface="Century Gothic" pitchFamily="34" charset="0"/>
            </a:rPr>
            <a:t>Футбол</a:t>
          </a:r>
        </a:p>
        <a:p>
          <a:pPr rtl="0"/>
          <a:r>
            <a:rPr lang="ru-RU" sz="2100" dirty="0" smtClean="0">
              <a:latin typeface="Century Gothic" pitchFamily="34" charset="0"/>
            </a:rPr>
            <a:t>«Кожаный мяч»</a:t>
          </a:r>
          <a:endParaRPr lang="ru-RU" sz="2100" dirty="0">
            <a:latin typeface="Century Gothic" pitchFamily="34" charset="0"/>
          </a:endParaRPr>
        </a:p>
      </dgm:t>
    </dgm:pt>
    <dgm:pt modelId="{E7C25ED9-C9E1-47DD-88F4-ECBBDEE96814}" type="parTrans" cxnId="{0C4AA0E4-8D71-4F06-9047-F0FBBD1EF521}">
      <dgm:prSet/>
      <dgm:spPr/>
      <dgm:t>
        <a:bodyPr/>
        <a:lstStyle/>
        <a:p>
          <a:endParaRPr lang="ru-RU" sz="2100">
            <a:latin typeface="Century Gothic" pitchFamily="34" charset="0"/>
          </a:endParaRPr>
        </a:p>
      </dgm:t>
    </dgm:pt>
    <dgm:pt modelId="{BE808380-5E88-41F8-BEC8-DF15F343ABEB}" type="sibTrans" cxnId="{0C4AA0E4-8D71-4F06-9047-F0FBBD1EF521}">
      <dgm:prSet/>
      <dgm:spPr/>
      <dgm:t>
        <a:bodyPr/>
        <a:lstStyle/>
        <a:p>
          <a:endParaRPr lang="ru-RU" sz="2100">
            <a:latin typeface="Century Gothic" pitchFamily="34" charset="0"/>
          </a:endParaRPr>
        </a:p>
      </dgm:t>
    </dgm:pt>
    <dgm:pt modelId="{02DC6733-0512-48A0-BA9D-53132C0DA6BE}">
      <dgm:prSet custT="1"/>
      <dgm:spPr>
        <a:ln>
          <a:solidFill>
            <a:srgbClr val="7030A0"/>
          </a:solidFill>
        </a:ln>
      </dgm:spPr>
      <dgm:t>
        <a:bodyPr/>
        <a:lstStyle/>
        <a:p>
          <a:pPr rtl="0"/>
          <a:r>
            <a:rPr lang="ru-RU" sz="2400" b="1" dirty="0" smtClean="0">
              <a:solidFill>
                <a:srgbClr val="FFC000"/>
              </a:solidFill>
              <a:latin typeface="Century Gothic" pitchFamily="34" charset="0"/>
            </a:rPr>
            <a:t>1 место</a:t>
          </a:r>
          <a:r>
            <a:rPr lang="ru-RU" sz="2400" dirty="0" smtClean="0">
              <a:solidFill>
                <a:srgbClr val="FFC000"/>
              </a:solidFill>
              <a:latin typeface="Century Gothic" pitchFamily="34" charset="0"/>
            </a:rPr>
            <a:t> </a:t>
          </a:r>
          <a:r>
            <a:rPr lang="ru-RU" sz="2100" dirty="0" smtClean="0">
              <a:latin typeface="Century Gothic" pitchFamily="34" charset="0"/>
            </a:rPr>
            <a:t>Городские соревнования по мини-футболу</a:t>
          </a:r>
          <a:endParaRPr lang="ru-RU" sz="2100" dirty="0">
            <a:latin typeface="Century Gothic" pitchFamily="34" charset="0"/>
          </a:endParaRPr>
        </a:p>
      </dgm:t>
    </dgm:pt>
    <dgm:pt modelId="{AC67D187-882F-4797-86FF-6FF0FAE4F4E2}" type="parTrans" cxnId="{CD6C5A7E-6497-4D1D-91B8-D06B1813B2A7}">
      <dgm:prSet/>
      <dgm:spPr/>
      <dgm:t>
        <a:bodyPr/>
        <a:lstStyle/>
        <a:p>
          <a:endParaRPr lang="ru-RU" sz="2100">
            <a:latin typeface="Century Gothic" pitchFamily="34" charset="0"/>
          </a:endParaRPr>
        </a:p>
      </dgm:t>
    </dgm:pt>
    <dgm:pt modelId="{BD140B43-C179-4BF5-A41E-65F409DE5B62}" type="sibTrans" cxnId="{CD6C5A7E-6497-4D1D-91B8-D06B1813B2A7}">
      <dgm:prSet/>
      <dgm:spPr/>
      <dgm:t>
        <a:bodyPr/>
        <a:lstStyle/>
        <a:p>
          <a:endParaRPr lang="ru-RU" sz="2100">
            <a:latin typeface="Century Gothic" pitchFamily="34" charset="0"/>
          </a:endParaRPr>
        </a:p>
      </dgm:t>
    </dgm:pt>
    <dgm:pt modelId="{9E60B0A7-430A-49A8-AD90-654378B8C134}">
      <dgm:prSet custT="1"/>
      <dgm:spPr>
        <a:ln>
          <a:solidFill>
            <a:srgbClr val="7030A0"/>
          </a:solidFill>
        </a:ln>
      </dgm:spPr>
      <dgm:t>
        <a:bodyPr anchor="t"/>
        <a:lstStyle/>
        <a:p>
          <a:pPr rtl="0"/>
          <a:r>
            <a:rPr lang="ru-RU" sz="2400" b="1" dirty="0" smtClean="0">
              <a:solidFill>
                <a:srgbClr val="FFC000"/>
              </a:solidFill>
              <a:latin typeface="Century Gothic" pitchFamily="34" charset="0"/>
            </a:rPr>
            <a:t>1 место</a:t>
          </a:r>
          <a:r>
            <a:rPr lang="ru-RU" sz="2400" dirty="0" smtClean="0">
              <a:solidFill>
                <a:srgbClr val="FFC000"/>
              </a:solidFill>
              <a:latin typeface="Century Gothic" pitchFamily="34" charset="0"/>
            </a:rPr>
            <a:t> </a:t>
          </a:r>
        </a:p>
        <a:p>
          <a:pPr rtl="0"/>
          <a:r>
            <a:rPr lang="ru-RU" sz="2100" dirty="0" smtClean="0">
              <a:latin typeface="Century Gothic" pitchFamily="34" charset="0"/>
            </a:rPr>
            <a:t>Волейбол «Московский двор - спортивный двор»</a:t>
          </a:r>
          <a:endParaRPr lang="ru-RU" sz="2100" dirty="0">
            <a:latin typeface="Century Gothic" pitchFamily="34" charset="0"/>
          </a:endParaRPr>
        </a:p>
      </dgm:t>
    </dgm:pt>
    <dgm:pt modelId="{3EF7BBEF-5095-420B-8E7E-64F4618E2F3C}" type="parTrans" cxnId="{D70B02AC-BC4D-4F94-9B16-4AE17FA09690}">
      <dgm:prSet/>
      <dgm:spPr/>
      <dgm:t>
        <a:bodyPr/>
        <a:lstStyle/>
        <a:p>
          <a:endParaRPr lang="ru-RU" sz="2100">
            <a:latin typeface="Century Gothic" pitchFamily="34" charset="0"/>
          </a:endParaRPr>
        </a:p>
      </dgm:t>
    </dgm:pt>
    <dgm:pt modelId="{F0A8C2F6-7109-45CC-A428-906DD9A8A8A7}" type="sibTrans" cxnId="{D70B02AC-BC4D-4F94-9B16-4AE17FA09690}">
      <dgm:prSet/>
      <dgm:spPr/>
      <dgm:t>
        <a:bodyPr/>
        <a:lstStyle/>
        <a:p>
          <a:endParaRPr lang="ru-RU" sz="2100">
            <a:latin typeface="Century Gothic" pitchFamily="34" charset="0"/>
          </a:endParaRPr>
        </a:p>
      </dgm:t>
    </dgm:pt>
    <dgm:pt modelId="{AEC1F0D0-99D3-4BDA-B500-F9BA32076243}">
      <dgm:prSet custT="1"/>
      <dgm:spPr>
        <a:ln>
          <a:solidFill>
            <a:srgbClr val="7030A0"/>
          </a:solidFill>
        </a:ln>
      </dgm:spPr>
      <dgm:t>
        <a:bodyPr anchor="t"/>
        <a:lstStyle/>
        <a:p>
          <a:pPr rtl="0"/>
          <a:r>
            <a:rPr lang="ru-RU" sz="2400" b="1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rPr>
            <a:t>2 место</a:t>
          </a:r>
          <a:r>
            <a:rPr lang="ru-RU" sz="240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rPr>
            <a:t> </a:t>
          </a:r>
        </a:p>
        <a:p>
          <a:pPr rtl="0"/>
          <a:r>
            <a:rPr lang="ru-RU" sz="2100" dirty="0" smtClean="0">
              <a:latin typeface="Century Gothic" pitchFamily="34" charset="0"/>
            </a:rPr>
            <a:t>Конькобежный спорт                «Лед нашей надежды » </a:t>
          </a:r>
          <a:endParaRPr lang="ru-RU" sz="2100" dirty="0">
            <a:latin typeface="Century Gothic" pitchFamily="34" charset="0"/>
          </a:endParaRPr>
        </a:p>
      </dgm:t>
    </dgm:pt>
    <dgm:pt modelId="{B9F8209E-E24A-44E8-8135-CE88AF3C1949}" type="parTrans" cxnId="{A8649A91-FC06-4C13-BAA2-7E6E0CFB7841}">
      <dgm:prSet/>
      <dgm:spPr/>
      <dgm:t>
        <a:bodyPr/>
        <a:lstStyle/>
        <a:p>
          <a:endParaRPr lang="ru-RU" sz="2100">
            <a:latin typeface="Century Gothic" pitchFamily="34" charset="0"/>
          </a:endParaRPr>
        </a:p>
      </dgm:t>
    </dgm:pt>
    <dgm:pt modelId="{E447B3A0-7506-417F-9DA3-9675E76EA6C7}" type="sibTrans" cxnId="{A8649A91-FC06-4C13-BAA2-7E6E0CFB7841}">
      <dgm:prSet/>
      <dgm:spPr/>
      <dgm:t>
        <a:bodyPr/>
        <a:lstStyle/>
        <a:p>
          <a:endParaRPr lang="ru-RU" sz="2100">
            <a:latin typeface="Century Gothic" pitchFamily="34" charset="0"/>
          </a:endParaRPr>
        </a:p>
      </dgm:t>
    </dgm:pt>
    <dgm:pt modelId="{48382682-1CA0-4E72-9854-75BCD02EDFD7}">
      <dgm:prSet custT="1"/>
      <dgm:spPr>
        <a:ln>
          <a:solidFill>
            <a:srgbClr val="7030A0"/>
          </a:solidFill>
        </a:ln>
      </dgm:spPr>
      <dgm:t>
        <a:bodyPr anchor="t"/>
        <a:lstStyle/>
        <a:p>
          <a:pPr rtl="0"/>
          <a:r>
            <a:rPr lang="ru-RU" sz="2400" b="1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rPr>
            <a:t>3 место</a:t>
          </a:r>
          <a:r>
            <a:rPr lang="ru-RU" sz="2400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rPr>
            <a:t> </a:t>
          </a:r>
        </a:p>
        <a:p>
          <a:pPr rtl="0"/>
          <a:r>
            <a:rPr lang="ru-RU" sz="2100" dirty="0" smtClean="0">
              <a:latin typeface="Century Gothic" pitchFamily="34" charset="0"/>
            </a:rPr>
            <a:t>Хоккей </a:t>
          </a:r>
        </a:p>
        <a:p>
          <a:pPr rtl="0"/>
          <a:r>
            <a:rPr lang="ru-RU" sz="2100" dirty="0" smtClean="0">
              <a:latin typeface="Century Gothic" pitchFamily="34" charset="0"/>
            </a:rPr>
            <a:t>«Золотая шайба» </a:t>
          </a:r>
          <a:endParaRPr lang="ru-RU" sz="2100" dirty="0">
            <a:latin typeface="Century Gothic" pitchFamily="34" charset="0"/>
          </a:endParaRPr>
        </a:p>
      </dgm:t>
    </dgm:pt>
    <dgm:pt modelId="{450130B2-0CC8-4C1A-86A9-AA4C50141757}" type="parTrans" cxnId="{6CA1DBFE-CDCF-41C9-A0F4-AC5447CB2E8F}">
      <dgm:prSet/>
      <dgm:spPr/>
      <dgm:t>
        <a:bodyPr/>
        <a:lstStyle/>
        <a:p>
          <a:endParaRPr lang="ru-RU" sz="2100">
            <a:latin typeface="Century Gothic" pitchFamily="34" charset="0"/>
          </a:endParaRPr>
        </a:p>
      </dgm:t>
    </dgm:pt>
    <dgm:pt modelId="{1EA3C119-B7B6-488E-A4D0-A8CEB29EFA01}" type="sibTrans" cxnId="{6CA1DBFE-CDCF-41C9-A0F4-AC5447CB2E8F}">
      <dgm:prSet/>
      <dgm:spPr/>
      <dgm:t>
        <a:bodyPr/>
        <a:lstStyle/>
        <a:p>
          <a:endParaRPr lang="ru-RU" sz="2100">
            <a:latin typeface="Century Gothic" pitchFamily="34" charset="0"/>
          </a:endParaRPr>
        </a:p>
      </dgm:t>
    </dgm:pt>
    <dgm:pt modelId="{5EAE5B4E-1378-4B9E-9848-7B27311D05B9}" type="pres">
      <dgm:prSet presAssocID="{31D40DA5-9CF8-4C86-B004-9468BC38FE2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446E48-A322-4BFA-9310-DDFED9FA5005}" type="pres">
      <dgm:prSet presAssocID="{66CC5923-8667-448C-A2EB-21BB8B25189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4C14D5-9364-460D-846F-A20DFED72A84}" type="pres">
      <dgm:prSet presAssocID="{251C0325-C60A-42E5-9D18-34D3ABAEB7A9}" presName="sibTrans" presStyleCnt="0"/>
      <dgm:spPr/>
    </dgm:pt>
    <dgm:pt modelId="{F4F49A74-3DF1-4804-9276-1D5F4B2CA2A7}" type="pres">
      <dgm:prSet presAssocID="{1CD2E243-2C1E-4B02-B45B-74EF5762ED3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1C610-6241-4CFB-8B64-707FB1C82651}" type="pres">
      <dgm:prSet presAssocID="{BE808380-5E88-41F8-BEC8-DF15F343ABEB}" presName="sibTrans" presStyleCnt="0"/>
      <dgm:spPr/>
    </dgm:pt>
    <dgm:pt modelId="{E1B606D1-956B-4AEA-B435-632E9E66F580}" type="pres">
      <dgm:prSet presAssocID="{02DC6733-0512-48A0-BA9D-53132C0DA6B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563D1-19FF-41A1-AB6E-280BBBB6FBF4}" type="pres">
      <dgm:prSet presAssocID="{BD140B43-C179-4BF5-A41E-65F409DE5B62}" presName="sibTrans" presStyleCnt="0"/>
      <dgm:spPr/>
    </dgm:pt>
    <dgm:pt modelId="{DD8BBDE7-FC33-4147-858E-A59A8B938CA7}" type="pres">
      <dgm:prSet presAssocID="{9E60B0A7-430A-49A8-AD90-654378B8C134}" presName="node" presStyleLbl="node1" presStyleIdx="3" presStyleCnt="6" custScaleY="109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CAB0B-09B5-41AC-B0D3-59E609FDDA54}" type="pres">
      <dgm:prSet presAssocID="{F0A8C2F6-7109-45CC-A428-906DD9A8A8A7}" presName="sibTrans" presStyleCnt="0"/>
      <dgm:spPr/>
    </dgm:pt>
    <dgm:pt modelId="{9D7041A5-E873-48BB-AB96-22CB2A6F898B}" type="pres">
      <dgm:prSet presAssocID="{AEC1F0D0-99D3-4BDA-B500-F9BA32076243}" presName="node" presStyleLbl="node1" presStyleIdx="4" presStyleCnt="6" custScaleY="105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299D1-9A1F-46F0-BBA5-9765DF542D2A}" type="pres">
      <dgm:prSet presAssocID="{E447B3A0-7506-417F-9DA3-9675E76EA6C7}" presName="sibTrans" presStyleCnt="0"/>
      <dgm:spPr/>
    </dgm:pt>
    <dgm:pt modelId="{600C1C94-B086-4E75-BD2C-20204ACBEC20}" type="pres">
      <dgm:prSet presAssocID="{48382682-1CA0-4E72-9854-75BCD02EDFD7}" presName="node" presStyleLbl="node1" presStyleIdx="5" presStyleCnt="6" custScaleY="106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6C5A7E-6497-4D1D-91B8-D06B1813B2A7}" srcId="{31D40DA5-9CF8-4C86-B004-9468BC38FE2D}" destId="{02DC6733-0512-48A0-BA9D-53132C0DA6BE}" srcOrd="2" destOrd="0" parTransId="{AC67D187-882F-4797-86FF-6FF0FAE4F4E2}" sibTransId="{BD140B43-C179-4BF5-A41E-65F409DE5B62}"/>
    <dgm:cxn modelId="{A226CAB2-F0A5-4674-ABBA-5939596D8D35}" type="presOf" srcId="{02DC6733-0512-48A0-BA9D-53132C0DA6BE}" destId="{E1B606D1-956B-4AEA-B435-632E9E66F580}" srcOrd="0" destOrd="0" presId="urn:microsoft.com/office/officeart/2005/8/layout/default#1"/>
    <dgm:cxn modelId="{56563737-F607-4997-A1ED-2EAF8EC66EE0}" type="presOf" srcId="{48382682-1CA0-4E72-9854-75BCD02EDFD7}" destId="{600C1C94-B086-4E75-BD2C-20204ACBEC20}" srcOrd="0" destOrd="0" presId="urn:microsoft.com/office/officeart/2005/8/layout/default#1"/>
    <dgm:cxn modelId="{199933ED-596E-4FA9-B9A6-1C198FD816F0}" type="presOf" srcId="{31D40DA5-9CF8-4C86-B004-9468BC38FE2D}" destId="{5EAE5B4E-1378-4B9E-9848-7B27311D05B9}" srcOrd="0" destOrd="0" presId="urn:microsoft.com/office/officeart/2005/8/layout/default#1"/>
    <dgm:cxn modelId="{E80D7329-C49E-4072-8B32-8DB4AC3E31F5}" type="presOf" srcId="{1CD2E243-2C1E-4B02-B45B-74EF5762ED3B}" destId="{F4F49A74-3DF1-4804-9276-1D5F4B2CA2A7}" srcOrd="0" destOrd="0" presId="urn:microsoft.com/office/officeart/2005/8/layout/default#1"/>
    <dgm:cxn modelId="{729279C7-DAC4-48DC-904E-7EEBD061E74B}" srcId="{31D40DA5-9CF8-4C86-B004-9468BC38FE2D}" destId="{66CC5923-8667-448C-A2EB-21BB8B25189C}" srcOrd="0" destOrd="0" parTransId="{0C168072-A737-4844-ABDA-5117EC3D75B5}" sibTransId="{251C0325-C60A-42E5-9D18-34D3ABAEB7A9}"/>
    <dgm:cxn modelId="{6CA1DBFE-CDCF-41C9-A0F4-AC5447CB2E8F}" srcId="{31D40DA5-9CF8-4C86-B004-9468BC38FE2D}" destId="{48382682-1CA0-4E72-9854-75BCD02EDFD7}" srcOrd="5" destOrd="0" parTransId="{450130B2-0CC8-4C1A-86A9-AA4C50141757}" sibTransId="{1EA3C119-B7B6-488E-A4D0-A8CEB29EFA01}"/>
    <dgm:cxn modelId="{D70B02AC-BC4D-4F94-9B16-4AE17FA09690}" srcId="{31D40DA5-9CF8-4C86-B004-9468BC38FE2D}" destId="{9E60B0A7-430A-49A8-AD90-654378B8C134}" srcOrd="3" destOrd="0" parTransId="{3EF7BBEF-5095-420B-8E7E-64F4618E2F3C}" sibTransId="{F0A8C2F6-7109-45CC-A428-906DD9A8A8A7}"/>
    <dgm:cxn modelId="{FDEC1946-4396-4F63-B5BE-1F214CA92E60}" type="presOf" srcId="{9E60B0A7-430A-49A8-AD90-654378B8C134}" destId="{DD8BBDE7-FC33-4147-858E-A59A8B938CA7}" srcOrd="0" destOrd="0" presId="urn:microsoft.com/office/officeart/2005/8/layout/default#1"/>
    <dgm:cxn modelId="{A8649A91-FC06-4C13-BAA2-7E6E0CFB7841}" srcId="{31D40DA5-9CF8-4C86-B004-9468BC38FE2D}" destId="{AEC1F0D0-99D3-4BDA-B500-F9BA32076243}" srcOrd="4" destOrd="0" parTransId="{B9F8209E-E24A-44E8-8135-CE88AF3C1949}" sibTransId="{E447B3A0-7506-417F-9DA3-9675E76EA6C7}"/>
    <dgm:cxn modelId="{A9258216-EB89-4A30-90CB-9690700D2205}" type="presOf" srcId="{AEC1F0D0-99D3-4BDA-B500-F9BA32076243}" destId="{9D7041A5-E873-48BB-AB96-22CB2A6F898B}" srcOrd="0" destOrd="0" presId="urn:microsoft.com/office/officeart/2005/8/layout/default#1"/>
    <dgm:cxn modelId="{700A9026-A08F-431D-B55D-0BB3BBA5A559}" type="presOf" srcId="{66CC5923-8667-448C-A2EB-21BB8B25189C}" destId="{45446E48-A322-4BFA-9310-DDFED9FA5005}" srcOrd="0" destOrd="0" presId="urn:microsoft.com/office/officeart/2005/8/layout/default#1"/>
    <dgm:cxn modelId="{0C4AA0E4-8D71-4F06-9047-F0FBBD1EF521}" srcId="{31D40DA5-9CF8-4C86-B004-9468BC38FE2D}" destId="{1CD2E243-2C1E-4B02-B45B-74EF5762ED3B}" srcOrd="1" destOrd="0" parTransId="{E7C25ED9-C9E1-47DD-88F4-ECBBDEE96814}" sibTransId="{BE808380-5E88-41F8-BEC8-DF15F343ABEB}"/>
    <dgm:cxn modelId="{E7C27C46-F2BB-44AA-8916-D0BAF567927C}" type="presParOf" srcId="{5EAE5B4E-1378-4B9E-9848-7B27311D05B9}" destId="{45446E48-A322-4BFA-9310-DDFED9FA5005}" srcOrd="0" destOrd="0" presId="urn:microsoft.com/office/officeart/2005/8/layout/default#1"/>
    <dgm:cxn modelId="{A5283408-0262-4132-AF01-2CFDBDC62BFF}" type="presParOf" srcId="{5EAE5B4E-1378-4B9E-9848-7B27311D05B9}" destId="{074C14D5-9364-460D-846F-A20DFED72A84}" srcOrd="1" destOrd="0" presId="urn:microsoft.com/office/officeart/2005/8/layout/default#1"/>
    <dgm:cxn modelId="{FEE3C728-F843-4551-BF49-354A92F983C5}" type="presParOf" srcId="{5EAE5B4E-1378-4B9E-9848-7B27311D05B9}" destId="{F4F49A74-3DF1-4804-9276-1D5F4B2CA2A7}" srcOrd="2" destOrd="0" presId="urn:microsoft.com/office/officeart/2005/8/layout/default#1"/>
    <dgm:cxn modelId="{C1AC496B-D2B6-4C23-A172-C790830C4301}" type="presParOf" srcId="{5EAE5B4E-1378-4B9E-9848-7B27311D05B9}" destId="{6651C610-6241-4CFB-8B64-707FB1C82651}" srcOrd="3" destOrd="0" presId="urn:microsoft.com/office/officeart/2005/8/layout/default#1"/>
    <dgm:cxn modelId="{87D16BB1-13F2-4F6A-A3F1-BC599FE0CFEA}" type="presParOf" srcId="{5EAE5B4E-1378-4B9E-9848-7B27311D05B9}" destId="{E1B606D1-956B-4AEA-B435-632E9E66F580}" srcOrd="4" destOrd="0" presId="urn:microsoft.com/office/officeart/2005/8/layout/default#1"/>
    <dgm:cxn modelId="{9AB05604-5288-4CC3-A095-D6703D7D6BE1}" type="presParOf" srcId="{5EAE5B4E-1378-4B9E-9848-7B27311D05B9}" destId="{063563D1-19FF-41A1-AB6E-280BBBB6FBF4}" srcOrd="5" destOrd="0" presId="urn:microsoft.com/office/officeart/2005/8/layout/default#1"/>
    <dgm:cxn modelId="{E8DC5DCE-0760-4E02-AF34-A91CB047127B}" type="presParOf" srcId="{5EAE5B4E-1378-4B9E-9848-7B27311D05B9}" destId="{DD8BBDE7-FC33-4147-858E-A59A8B938CA7}" srcOrd="6" destOrd="0" presId="urn:microsoft.com/office/officeart/2005/8/layout/default#1"/>
    <dgm:cxn modelId="{A7C55978-FD76-480D-AD94-9A48271F8619}" type="presParOf" srcId="{5EAE5B4E-1378-4B9E-9848-7B27311D05B9}" destId="{4F5CAB0B-09B5-41AC-B0D3-59E609FDDA54}" srcOrd="7" destOrd="0" presId="urn:microsoft.com/office/officeart/2005/8/layout/default#1"/>
    <dgm:cxn modelId="{5EC9BA44-36AF-47DA-A341-B0CB7D48F70D}" type="presParOf" srcId="{5EAE5B4E-1378-4B9E-9848-7B27311D05B9}" destId="{9D7041A5-E873-48BB-AB96-22CB2A6F898B}" srcOrd="8" destOrd="0" presId="urn:microsoft.com/office/officeart/2005/8/layout/default#1"/>
    <dgm:cxn modelId="{6D4C2DF0-425E-45FF-815D-3F4E4742AD68}" type="presParOf" srcId="{5EAE5B4E-1378-4B9E-9848-7B27311D05B9}" destId="{AA0299D1-9A1F-46F0-BBA5-9765DF542D2A}" srcOrd="9" destOrd="0" presId="urn:microsoft.com/office/officeart/2005/8/layout/default#1"/>
    <dgm:cxn modelId="{13B03CCF-8734-436B-8CB4-C171A5728186}" type="presParOf" srcId="{5EAE5B4E-1378-4B9E-9848-7B27311D05B9}" destId="{600C1C94-B086-4E75-BD2C-20204ACBEC20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6093C-65C0-471F-B631-9D6DB365B333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5B060-0195-47FD-8122-35122D397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1690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DCAAB-6C5F-4B76-AA0E-BCDE945E16B9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4BD3A-C815-4696-A321-B3B111FBB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337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Государственное бюджетное учреждение города Москвы «Центр спорта и досуга «Атлант»  (далее – Учреждение) осуществляют деятельность в районе Ясенево с 2007 года, в сфере социально-воспитательной, досуговой, физкультурно-оздоровительной и спортивной работы с населением по месту жительства. </a:t>
            </a:r>
            <a:endParaRPr lang="ru-RU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Основными направлениями деятельности Учреждения являются: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участие в реализации государственной политики в области спорта, культуры и досуга, поддержки молодежи и семьи на территории муниципального округа Ясенево;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популяризация здорового образа жизни, вовлечение жителей района Ясенево в занятия физической культурой и спортом;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организация соревнований и физкультурно-спортивных праздников на территории муниципального округа Ясенево;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организация культурного досуга жителей муниципального округа Ясенево;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социально-воспитательная, профилактическая работа с населением, в том числе, профилактика отклоняющегося поведения несовершеннолетних, межнациональной розни, пропаганда духовных и нравственных ценностей;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организация и проведение местных праздничных и иных зрелищных мероприятий;</a:t>
            </a:r>
          </a:p>
          <a:p>
            <a:pPr lvl="0"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организация работы по военно-патриотическому воспитанию граждан;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4BD3A-C815-4696-A321-B3B111FBB1C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5137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4BD3A-C815-4696-A321-B3B111FBB1C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4599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4BD3A-C815-4696-A321-B3B111FBB1C6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8347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4BD3A-C815-4696-A321-B3B111FBB1C6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6100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4BD3A-C815-4696-A321-B3B111FBB1C6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2021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4BD3A-C815-4696-A321-B3B111FBB1C6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4506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4BD3A-C815-4696-A321-B3B111FBB1C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4070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4BD3A-C815-4696-A321-B3B111FBB1C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593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4BD3A-C815-4696-A321-B3B111FBB1C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3374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4BD3A-C815-4696-A321-B3B111FBB1C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4900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4BD3A-C815-4696-A321-B3B111FBB1C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1385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4BD3A-C815-4696-A321-B3B111FBB1C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28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4BD3A-C815-4696-A321-B3B111FBB1C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110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4BD3A-C815-4696-A321-B3B111FBB1C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0698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5B00-7C18-4444-92D0-F60CBB0FFEDA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EF78-2413-4033-AE7D-4F614FB50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5B00-7C18-4444-92D0-F60CBB0FFEDA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EF78-2413-4033-AE7D-4F614FB50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5B00-7C18-4444-92D0-F60CBB0FFEDA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EF78-2413-4033-AE7D-4F614FB50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5B00-7C18-4444-92D0-F60CBB0FFEDA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EF78-2413-4033-AE7D-4F614FB50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5B00-7C18-4444-92D0-F60CBB0FFEDA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EF78-2413-4033-AE7D-4F614FB50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5B00-7C18-4444-92D0-F60CBB0FFEDA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EF78-2413-4033-AE7D-4F614FB50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5B00-7C18-4444-92D0-F60CBB0FFEDA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EF78-2413-4033-AE7D-4F614FB50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5B00-7C18-4444-92D0-F60CBB0FFEDA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EF78-2413-4033-AE7D-4F614FB50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5B00-7C18-4444-92D0-F60CBB0FFEDA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EF78-2413-4033-AE7D-4F614FB50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5B00-7C18-4444-92D0-F60CBB0FFEDA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EF78-2413-4033-AE7D-4F614FB50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5B00-7C18-4444-92D0-F60CBB0FFEDA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EF78-2413-4033-AE7D-4F614FB50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85B00-7C18-4444-92D0-F60CBB0FFEDA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4EF78-2413-4033-AE7D-4F614FB50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microsoft.com/office/2007/relationships/hdphoto" Target="../media/hdphoto3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microsoft.com/office/2007/relationships/hdphoto" Target="../media/hdphoto2.wdp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0.pn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985" t="8356" r="54811" b="50382"/>
          <a:stretch>
            <a:fillRect/>
          </a:stretch>
        </p:blipFill>
        <p:spPr bwMode="auto">
          <a:xfrm>
            <a:off x="252536" y="548680"/>
            <a:ext cx="871195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0449725"/>
              </p:ext>
            </p:extLst>
          </p:nvPr>
        </p:nvGraphicFramePr>
        <p:xfrm>
          <a:off x="539552" y="417985"/>
          <a:ext cx="8136904" cy="278394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8452"/>
                <a:gridCol w="4068452"/>
              </a:tblGrid>
              <a:tr h="1656184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6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37</a:t>
                      </a:r>
                      <a:r>
                        <a:rPr lang="ru-RU" sz="6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 </a:t>
                      </a:r>
                      <a:endParaRPr lang="ru-RU" sz="3600" b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sz="36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спортивных секций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3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itchFamily="34" charset="0"/>
                        </a:rPr>
                        <a:t>22 </a:t>
                      </a:r>
                      <a:endParaRPr kumimoji="0" lang="ru-RU" sz="32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Century Gothic" pitchFamily="34" charset="0"/>
                      </a:endParaRP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Century Gothic" pitchFamily="34" charset="0"/>
                        </a:rPr>
                        <a:t>бюджетных</a:t>
                      </a:r>
                      <a:endParaRPr kumimoji="0" lang="ru-RU" sz="32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3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itchFamily="34" charset="0"/>
                        </a:rPr>
                        <a:t>15</a:t>
                      </a:r>
                      <a:endParaRPr kumimoji="0" lang="ru-RU" sz="32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Century Gothic" pitchFamily="34" charset="0"/>
                      </a:endParaRP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Century Gothic" pitchFamily="34" charset="0"/>
                        </a:rPr>
                        <a:t>платных</a:t>
                      </a:r>
                      <a:endParaRPr kumimoji="0" lang="ru-RU" sz="32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3212" y="4163596"/>
            <a:ext cx="2277253" cy="52322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entury Gothic" pitchFamily="34" charset="0"/>
              </a:rPr>
              <a:t>карате</a:t>
            </a:r>
            <a:endParaRPr lang="ru-RU" sz="2800" dirty="0"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3212" y="3390672"/>
            <a:ext cx="2079231" cy="52322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entury Gothic" pitchFamily="34" charset="0"/>
              </a:rPr>
              <a:t>айкидо</a:t>
            </a:r>
            <a:endParaRPr lang="ru-RU" sz="2800" dirty="0"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6216" y="3390672"/>
            <a:ext cx="2079231" cy="52322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entury Gothic" pitchFamily="34" charset="0"/>
              </a:rPr>
              <a:t>тхэквондо</a:t>
            </a:r>
            <a:endParaRPr lang="ru-RU" sz="2800" dirty="0"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09669" y="4182760"/>
            <a:ext cx="1594579" cy="52322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atin typeface="Century Gothic" pitchFamily="34" charset="0"/>
              </a:rPr>
              <a:t>офп</a:t>
            </a:r>
            <a:endParaRPr lang="ru-RU" sz="2800" dirty="0"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19436" y="4994012"/>
            <a:ext cx="1632484" cy="52322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Century Gothic" pitchFamily="34" charset="0"/>
              </a:rPr>
              <a:t>ф</a:t>
            </a:r>
            <a:r>
              <a:rPr lang="ru-RU" sz="2800" dirty="0" smtClean="0">
                <a:latin typeface="Century Gothic" pitchFamily="34" charset="0"/>
              </a:rPr>
              <a:t>утбол </a:t>
            </a:r>
            <a:endParaRPr lang="ru-RU" sz="2800" dirty="0"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48264" y="4994012"/>
            <a:ext cx="1656184" cy="52322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entury Gothic" pitchFamily="34" charset="0"/>
              </a:rPr>
              <a:t>фитнес</a:t>
            </a:r>
            <a:r>
              <a:rPr lang="ru-RU" sz="2000" dirty="0" smtClean="0">
                <a:latin typeface="Century Gothic" pitchFamily="34" charset="0"/>
              </a:rPr>
              <a:t> </a:t>
            </a:r>
            <a:endParaRPr lang="ru-RU" sz="2000" dirty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08304" y="4182760"/>
            <a:ext cx="1307354" cy="52322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entury Gothic" pitchFamily="34" charset="0"/>
              </a:rPr>
              <a:t>танцы </a:t>
            </a:r>
            <a:endParaRPr lang="ru-RU" sz="2800" dirty="0"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63888" y="3390672"/>
            <a:ext cx="2214323" cy="52322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entury Gothic" pitchFamily="34" charset="0"/>
              </a:rPr>
              <a:t>баскетбол </a:t>
            </a:r>
            <a:endParaRPr lang="ru-RU" sz="2800" dirty="0"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39063" y="5786100"/>
            <a:ext cx="3465385" cy="52322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Century Gothic" pitchFamily="34" charset="0"/>
              </a:rPr>
              <a:t>т</a:t>
            </a:r>
            <a:r>
              <a:rPr lang="ru-RU" sz="2800" dirty="0" smtClean="0">
                <a:latin typeface="Century Gothic" pitchFamily="34" charset="0"/>
              </a:rPr>
              <a:t>ренажерный зал </a:t>
            </a:r>
            <a:endParaRPr lang="ru-RU" sz="2800" dirty="0">
              <a:latin typeface="Century Gothi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5856" y="4182760"/>
            <a:ext cx="1584176" cy="54238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entury Gothic" pitchFamily="34" charset="0"/>
              </a:rPr>
              <a:t>самбо</a:t>
            </a:r>
            <a:endParaRPr lang="ru-RU" sz="2800" dirty="0">
              <a:latin typeface="Century Gothic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3038" y="4978367"/>
            <a:ext cx="1572698" cy="52322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atin typeface="Century Gothic" pitchFamily="34" charset="0"/>
              </a:rPr>
              <a:t>х</a:t>
            </a:r>
            <a:r>
              <a:rPr lang="ru-RU" sz="2800" dirty="0" err="1" smtClean="0">
                <a:latin typeface="Century Gothic" pitchFamily="34" charset="0"/>
              </a:rPr>
              <a:t>ип-хоп</a:t>
            </a:r>
            <a:endParaRPr lang="ru-RU" sz="2800" dirty="0">
              <a:latin typeface="Century Gothic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27784" y="5786100"/>
            <a:ext cx="2051385" cy="52322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atin typeface="Century Gothic" pitchFamily="34" charset="0"/>
              </a:rPr>
              <a:t>евроденс</a:t>
            </a:r>
            <a:endParaRPr lang="ru-RU" sz="2800" dirty="0">
              <a:latin typeface="Century Gothi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1560" y="5786100"/>
            <a:ext cx="1465058" cy="52322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entury Gothic" pitchFamily="34" charset="0"/>
              </a:rPr>
              <a:t>хоккей </a:t>
            </a:r>
            <a:endParaRPr lang="ru-RU" sz="2800" dirty="0">
              <a:latin typeface="Century Gothic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4008" y="4994012"/>
            <a:ext cx="2016403" cy="52322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entury Gothic" pitchFamily="34" charset="0"/>
              </a:rPr>
              <a:t>шахматы </a:t>
            </a:r>
            <a:endParaRPr lang="ru-RU" sz="2800" dirty="0">
              <a:latin typeface="Century Gothic" pitchFamily="34" charset="0"/>
            </a:endParaRPr>
          </a:p>
        </p:txBody>
      </p:sp>
      <p:sp>
        <p:nvSpPr>
          <p:cNvPr id="26" name="Содержимое 4"/>
          <p:cNvSpPr txBox="1">
            <a:spLocks/>
          </p:cNvSpPr>
          <p:nvPr/>
        </p:nvSpPr>
        <p:spPr>
          <a:xfrm>
            <a:off x="8562594" y="6453336"/>
            <a:ext cx="54591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noProof="0" dirty="0" smtClean="0">
                <a:latin typeface="Century Gothic" pitchFamily="34" charset="0"/>
              </a:rPr>
              <a:t>10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-для-сайт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67671"/>
            <a:ext cx="9144000" cy="4908884"/>
          </a:xfrm>
          <a:prstGeom prst="rect">
            <a:avLst/>
          </a:prstGeom>
        </p:spPr>
      </p:pic>
      <p:pic>
        <p:nvPicPr>
          <p:cNvPr id="6" name="Рисунок 5" descr="Фон-для-сайт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49088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1600" y="1484784"/>
            <a:ext cx="7272808" cy="3816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290892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9600" b="1" dirty="0" smtClean="0">
                <a:latin typeface="Century Gothic" pitchFamily="34" charset="0"/>
              </a:rPr>
              <a:t>46</a:t>
            </a:r>
          </a:p>
          <a:p>
            <a:pPr algn="ctr">
              <a:buNone/>
            </a:pPr>
            <a:r>
              <a:rPr lang="ru-RU" dirty="0">
                <a:latin typeface="Century Gothic" pitchFamily="34" charset="0"/>
              </a:rPr>
              <a:t>с</a:t>
            </a:r>
            <a:r>
              <a:rPr lang="ru-RU" dirty="0" smtClean="0">
                <a:latin typeface="Century Gothic" pitchFamily="34" charset="0"/>
              </a:rPr>
              <a:t>портивных </a:t>
            </a:r>
          </a:p>
          <a:p>
            <a:pPr algn="ctr">
              <a:buNone/>
            </a:pPr>
            <a:r>
              <a:rPr lang="ru-RU" dirty="0" smtClean="0">
                <a:latin typeface="Century Gothic" pitchFamily="34" charset="0"/>
              </a:rPr>
              <a:t>и культурно-массовых</a:t>
            </a:r>
          </a:p>
          <a:p>
            <a:pPr algn="ctr">
              <a:buNone/>
            </a:pPr>
            <a:r>
              <a:rPr lang="ru-RU" dirty="0" smtClean="0">
                <a:latin typeface="Century Gothic" pitchFamily="34" charset="0"/>
              </a:rPr>
              <a:t> мероприятий</a:t>
            </a:r>
            <a:endParaRPr lang="ru-RU" dirty="0"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8420" r="6095"/>
          <a:stretch>
            <a:fillRect/>
          </a:stretch>
        </p:blipFill>
        <p:spPr bwMode="auto">
          <a:xfrm>
            <a:off x="0" y="6453336"/>
            <a:ext cx="914400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медаль 2.png"/>
          <p:cNvPicPr>
            <a:picLocks noChangeAspect="1"/>
          </p:cNvPicPr>
          <p:nvPr/>
        </p:nvPicPr>
        <p:blipFill>
          <a:blip r:embed="rId4" cstate="print"/>
          <a:srcRect l="34250" r="31888"/>
          <a:stretch>
            <a:fillRect/>
          </a:stretch>
        </p:blipFill>
        <p:spPr>
          <a:xfrm>
            <a:off x="7550611" y="-27384"/>
            <a:ext cx="993186" cy="201622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8864" y="692696"/>
            <a:ext cx="8229600" cy="101297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Century Gothic" pitchFamily="34" charset="0"/>
              </a:rPr>
              <a:t>Победы «Атланта»</a:t>
            </a:r>
            <a:endParaRPr lang="ru-RU" sz="4000" b="1" dirty="0">
              <a:latin typeface="Century Gothic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35212898"/>
              </p:ext>
            </p:extLst>
          </p:nvPr>
        </p:nvGraphicFramePr>
        <p:xfrm>
          <a:off x="251520" y="2392288"/>
          <a:ext cx="8712968" cy="377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Рисунок 6" descr="Медаль 1-1.png"/>
          <p:cNvPicPr>
            <a:picLocks noChangeAspect="1"/>
          </p:cNvPicPr>
          <p:nvPr/>
        </p:nvPicPr>
        <p:blipFill>
          <a:blip r:embed="rId10" cstate="print"/>
          <a:srcRect l="35825" t="3031" r="34250" b="5323"/>
          <a:stretch>
            <a:fillRect/>
          </a:stretch>
        </p:blipFill>
        <p:spPr>
          <a:xfrm>
            <a:off x="611559" y="-27384"/>
            <a:ext cx="938981" cy="1976802"/>
          </a:xfrm>
          <a:prstGeom prst="rect">
            <a:avLst/>
          </a:prstGeom>
        </p:spPr>
      </p:pic>
      <p:sp>
        <p:nvSpPr>
          <p:cNvPr id="8" name="Содержимое 4"/>
          <p:cNvSpPr txBox="1">
            <a:spLocks/>
          </p:cNvSpPr>
          <p:nvPr/>
        </p:nvSpPr>
        <p:spPr>
          <a:xfrm>
            <a:off x="8562594" y="6453336"/>
            <a:ext cx="54591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noProof="0" dirty="0" smtClean="0">
                <a:solidFill>
                  <a:schemeClr val="bg1"/>
                </a:solidFill>
                <a:latin typeface="Century Gothic" pitchFamily="34" charset="0"/>
              </a:rPr>
              <a:t>12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80803281"/>
              </p:ext>
            </p:extLst>
          </p:nvPr>
        </p:nvGraphicFramePr>
        <p:xfrm>
          <a:off x="1187624" y="332656"/>
          <a:ext cx="7067128" cy="16154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533564"/>
                <a:gridCol w="353356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latin typeface="Century Gothic" pitchFamily="34" charset="0"/>
                        </a:rPr>
                        <a:t>Москомспорт</a:t>
                      </a:r>
                      <a:endParaRPr lang="ru-RU" sz="32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entury Gothic" pitchFamily="34" charset="0"/>
                        </a:rPr>
                        <a:t>«Содружество»</a:t>
                      </a:r>
                      <a:endParaRPr lang="ru-RU" sz="2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entury Gothic" pitchFamily="34" charset="0"/>
                        </a:rPr>
                        <a:t>баскетбол</a:t>
                      </a:r>
                      <a:endParaRPr lang="ru-RU" sz="2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entury Gothic" pitchFamily="34" charset="0"/>
                        </a:rPr>
                        <a:t>«Созвездие»</a:t>
                      </a:r>
                      <a:endParaRPr lang="ru-RU" sz="2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entury Gothic" pitchFamily="34" charset="0"/>
                        </a:rPr>
                        <a:t>хоккей</a:t>
                      </a:r>
                      <a:endParaRPr lang="ru-RU" sz="2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70294281"/>
              </p:ext>
            </p:extLst>
          </p:nvPr>
        </p:nvGraphicFramePr>
        <p:xfrm>
          <a:off x="1187624" y="2101592"/>
          <a:ext cx="7067128" cy="16154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533564"/>
                <a:gridCol w="353356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 Gothic" pitchFamily="34" charset="0"/>
                        </a:rPr>
                        <a:t>Школы</a:t>
                      </a:r>
                      <a:endParaRPr lang="ru-RU" sz="32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entury Gothic" pitchFamily="34" charset="0"/>
                        </a:rPr>
                        <a:t>№ 2103</a:t>
                      </a:r>
                      <a:endParaRPr lang="ru-RU" sz="2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entury Gothic" pitchFamily="34" charset="0"/>
                        </a:rPr>
                        <a:t>футбол</a:t>
                      </a:r>
                      <a:endParaRPr lang="ru-RU" sz="2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smtClean="0">
                          <a:latin typeface="Century Gothic" pitchFamily="34" charset="0"/>
                        </a:rPr>
                        <a:t>№ 1561</a:t>
                      </a:r>
                      <a:endParaRPr lang="ru-RU" sz="2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entury Gothic" pitchFamily="34" charset="0"/>
                        </a:rPr>
                        <a:t>баскетбол</a:t>
                      </a:r>
                      <a:endParaRPr lang="ru-RU" sz="2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Содержимое 5"/>
          <p:cNvGraphicFramePr>
            <a:graphicFrameLocks noGrp="1"/>
          </p:cNvGraphicFramePr>
          <p:nvPr>
            <p:ph idx="1"/>
          </p:nvPr>
        </p:nvGraphicFramePr>
        <p:xfrm>
          <a:off x="1187624" y="3836392"/>
          <a:ext cx="7067128" cy="13208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7067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 Gothic" pitchFamily="34" charset="0"/>
                        </a:rPr>
                        <a:t>Спортивные</a:t>
                      </a:r>
                      <a:r>
                        <a:rPr lang="ru-RU" sz="3200" b="1" baseline="0" dirty="0" smtClean="0">
                          <a:latin typeface="Century Gothic" pitchFamily="34" charset="0"/>
                        </a:rPr>
                        <a:t> площадки</a:t>
                      </a:r>
                      <a:endParaRPr lang="ru-RU" sz="32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741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Century Gothic" pitchFamily="34" charset="0"/>
                        </a:rPr>
                        <a:t>хоккей, футбол, фитнес</a:t>
                      </a:r>
                      <a:endParaRPr lang="ru-RU" sz="3200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45768688"/>
              </p:ext>
            </p:extLst>
          </p:nvPr>
        </p:nvGraphicFramePr>
        <p:xfrm>
          <a:off x="1187624" y="5276597"/>
          <a:ext cx="7067128" cy="13208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7067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Century Gothic" pitchFamily="34" charset="0"/>
                        </a:rPr>
                        <a:t>Зона отдыха </a:t>
                      </a:r>
                      <a:r>
                        <a:rPr lang="ru-RU" sz="3200" b="1" dirty="0" err="1" smtClean="0">
                          <a:latin typeface="Century Gothic" pitchFamily="34" charset="0"/>
                        </a:rPr>
                        <a:t>Битца</a:t>
                      </a:r>
                      <a:endParaRPr lang="ru-RU" sz="32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741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Century Gothic" pitchFamily="34" charset="0"/>
                        </a:rPr>
                        <a:t>спортивное ориентирование</a:t>
                      </a:r>
                      <a:endParaRPr lang="ru-RU" sz="3200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23610892"/>
              </p:ext>
            </p:extLst>
          </p:nvPr>
        </p:nvGraphicFramePr>
        <p:xfrm>
          <a:off x="457200" y="836712"/>
          <a:ext cx="8229600" cy="2682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13</a:t>
                      </a:r>
                      <a:endParaRPr lang="ru-RU" sz="36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 </a:t>
                      </a:r>
                      <a:r>
                        <a:rPr lang="ru-RU" sz="36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студий/кружков</a:t>
                      </a:r>
                      <a:endParaRPr lang="ru-RU" sz="36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Century Gothic" pitchFamily="34" charset="0"/>
                        </a:rPr>
                        <a:t>13</a:t>
                      </a:r>
                      <a:endParaRPr lang="ru-RU" sz="3200" b="1" dirty="0" smtClean="0">
                        <a:latin typeface="Century Gothic" pitchFamily="34" charset="0"/>
                      </a:endParaRPr>
                    </a:p>
                    <a:p>
                      <a:pPr algn="ctr"/>
                      <a:r>
                        <a:rPr lang="ru-RU" sz="3200" dirty="0" smtClean="0">
                          <a:latin typeface="Century Gothic" pitchFamily="34" charset="0"/>
                        </a:rPr>
                        <a:t>бесплатных</a:t>
                      </a:r>
                      <a:endParaRPr lang="ru-RU" sz="3200" dirty="0"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Century Gothic" pitchFamily="34" charset="0"/>
                        </a:rPr>
                        <a:t>5</a:t>
                      </a:r>
                      <a:r>
                        <a:rPr lang="ru-RU" sz="3600" dirty="0" smtClean="0">
                          <a:latin typeface="Century Gothic" pitchFamily="34" charset="0"/>
                        </a:rPr>
                        <a:t> </a:t>
                      </a:r>
                      <a:endParaRPr lang="ru-RU" sz="3200" dirty="0" smtClean="0">
                        <a:latin typeface="Century Gothic" pitchFamily="34" charset="0"/>
                      </a:endParaRPr>
                    </a:p>
                    <a:p>
                      <a:pPr algn="ctr"/>
                      <a:r>
                        <a:rPr lang="ru-RU" sz="3200" dirty="0" smtClean="0">
                          <a:latin typeface="Century Gothic" pitchFamily="34" charset="0"/>
                        </a:rPr>
                        <a:t>платных</a:t>
                      </a:r>
                      <a:endParaRPr lang="ru-RU" sz="3200" dirty="0"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48064" y="3956328"/>
            <a:ext cx="3507672" cy="52322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entury Gothic" pitchFamily="34" charset="0"/>
              </a:rPr>
              <a:t>изостудии</a:t>
            </a:r>
            <a:endParaRPr lang="ru-RU" sz="2800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4820424"/>
            <a:ext cx="3507672" cy="52322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entury Gothic" pitchFamily="34" charset="0"/>
              </a:rPr>
              <a:t>раннее развитие</a:t>
            </a:r>
            <a:endParaRPr lang="ru-RU" sz="2800" dirty="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4820424"/>
            <a:ext cx="4276182" cy="52322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Century Gothic" pitchFamily="34" charset="0"/>
              </a:rPr>
              <a:t>м</a:t>
            </a:r>
            <a:r>
              <a:rPr lang="ru-RU" sz="2800" dirty="0" smtClean="0">
                <a:latin typeface="Century Gothic" pitchFamily="34" charset="0"/>
              </a:rPr>
              <a:t>узыкальная терапия</a:t>
            </a:r>
            <a:endParaRPr lang="ru-RU" sz="2800" dirty="0"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3956328"/>
            <a:ext cx="4276182" cy="52322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entury Gothic" pitchFamily="34" charset="0"/>
              </a:rPr>
              <a:t>дошкольное развитие</a:t>
            </a:r>
            <a:endParaRPr lang="ru-RU" sz="2800" dirty="0"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5684520"/>
            <a:ext cx="8154827" cy="523220"/>
          </a:xfrm>
          <a:prstGeom prst="rect">
            <a:avLst/>
          </a:prstGeom>
          <a:blipFill dpi="0" rotWithShape="1">
            <a:blip r:embed="rId3" cstate="print">
              <a:alphaModFix amt="71000"/>
            </a:blip>
            <a:srcRect/>
            <a:tile tx="0" ty="0" sx="99000" sy="99000" flip="none" algn="tl"/>
          </a:blipFill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Century Gothic" pitchFamily="34" charset="0"/>
              </a:rPr>
              <a:t>г</a:t>
            </a:r>
            <a:r>
              <a:rPr lang="ru-RU" sz="2800" dirty="0" smtClean="0">
                <a:latin typeface="Century Gothic" pitchFamily="34" charset="0"/>
              </a:rPr>
              <a:t>ражданско-патриотические клубы</a:t>
            </a:r>
            <a:endParaRPr lang="ru-RU" sz="2800" dirty="0">
              <a:latin typeface="Century Gothic" pitchFamily="34" charset="0"/>
            </a:endParaRPr>
          </a:p>
        </p:txBody>
      </p:sp>
      <p:sp>
        <p:nvSpPr>
          <p:cNvPr id="10" name="Содержимое 4"/>
          <p:cNvSpPr txBox="1">
            <a:spLocks/>
          </p:cNvSpPr>
          <p:nvPr/>
        </p:nvSpPr>
        <p:spPr>
          <a:xfrm>
            <a:off x="8562594" y="6453336"/>
            <a:ext cx="54591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noProof="0" dirty="0" smtClean="0">
                <a:latin typeface="Century Gothic" pitchFamily="34" charset="0"/>
              </a:rPr>
              <a:t>14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l="8420" r="6095"/>
          <a:stretch>
            <a:fillRect/>
          </a:stretch>
        </p:blipFill>
        <p:spPr bwMode="auto">
          <a:xfrm>
            <a:off x="0" y="6453336"/>
            <a:ext cx="914400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9552" y="620688"/>
            <a:ext cx="900100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400" dirty="0" smtClean="0">
                <a:latin typeface="Century Gothic" pitchFamily="34" charset="0"/>
                <a:ea typeface="+mj-ea"/>
                <a:cs typeface="+mj-cs"/>
              </a:rPr>
              <a:t> </a:t>
            </a:r>
          </a:p>
          <a:p>
            <a:pPr lvl="0">
              <a:spcBef>
                <a:spcPct val="0"/>
              </a:spcBef>
            </a:pPr>
            <a:r>
              <a:rPr lang="ru-RU" sz="2800" dirty="0" smtClean="0">
                <a:latin typeface="Century Gothic" pitchFamily="34" charset="0"/>
              </a:rPr>
              <a:t>Занятия в «Атланте» посещают </a:t>
            </a:r>
            <a:r>
              <a:rPr lang="ru-RU" sz="2800" b="1" dirty="0" smtClean="0">
                <a:latin typeface="Century Gothic" pitchFamily="34" charset="0"/>
              </a:rPr>
              <a:t>79 человек</a:t>
            </a:r>
            <a:r>
              <a:rPr lang="ru-RU" sz="2800" dirty="0" smtClean="0">
                <a:latin typeface="Century Gothic" pitchFamily="34" charset="0"/>
              </a:rPr>
              <a:t>.</a:t>
            </a:r>
          </a:p>
          <a:p>
            <a:pPr lvl="0">
              <a:spcBef>
                <a:spcPct val="0"/>
              </a:spcBef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8" name="Рисунок 7" descr="мд.jpg"/>
          <p:cNvPicPr>
            <a:picLocks noChangeAspect="1"/>
          </p:cNvPicPr>
          <p:nvPr/>
        </p:nvPicPr>
        <p:blipFill>
          <a:blip r:embed="rId3" cstate="print"/>
          <a:srcRect l="12452" r="12838"/>
          <a:stretch>
            <a:fillRect/>
          </a:stretch>
        </p:blipFill>
        <p:spPr>
          <a:xfrm>
            <a:off x="6444208" y="4437112"/>
            <a:ext cx="1620180" cy="1800200"/>
          </a:xfrm>
          <a:prstGeom prst="rect">
            <a:avLst/>
          </a:prstGeom>
        </p:spPr>
      </p:pic>
      <p:pic>
        <p:nvPicPr>
          <p:cNvPr id="10" name="Рисунок 9" descr="танцы.jpg"/>
          <p:cNvPicPr>
            <a:picLocks noChangeAspect="1"/>
          </p:cNvPicPr>
          <p:nvPr/>
        </p:nvPicPr>
        <p:blipFill>
          <a:blip r:embed="rId4" cstate="print"/>
          <a:srcRect t="5882" b="3279"/>
          <a:stretch>
            <a:fillRect/>
          </a:stretch>
        </p:blipFill>
        <p:spPr>
          <a:xfrm>
            <a:off x="5076056" y="1628800"/>
            <a:ext cx="3593571" cy="2448272"/>
          </a:xfrm>
          <a:prstGeom prst="snip2DiagRect">
            <a:avLst/>
          </a:prstGeom>
        </p:spPr>
      </p:pic>
      <p:pic>
        <p:nvPicPr>
          <p:cNvPr id="9" name="Рисунок 8" descr="IsynNefzy0Q.jpg"/>
          <p:cNvPicPr>
            <a:picLocks noChangeAspect="1"/>
          </p:cNvPicPr>
          <p:nvPr/>
        </p:nvPicPr>
        <p:blipFill>
          <a:blip r:embed="rId5" cstate="print"/>
          <a:srcRect l="20075" t="32150" r="16687" b="17259"/>
          <a:stretch>
            <a:fillRect/>
          </a:stretch>
        </p:blipFill>
        <p:spPr>
          <a:xfrm>
            <a:off x="611560" y="1628800"/>
            <a:ext cx="3960440" cy="2376264"/>
          </a:xfrm>
          <a:prstGeom prst="snip2DiagRect">
            <a:avLst/>
          </a:prstGeom>
        </p:spPr>
      </p:pic>
      <p:pic>
        <p:nvPicPr>
          <p:cNvPr id="11" name="Рисунок 10" descr="-UgK6bN1U3Q.jpg"/>
          <p:cNvPicPr>
            <a:picLocks noChangeAspect="1"/>
          </p:cNvPicPr>
          <p:nvPr/>
        </p:nvPicPr>
        <p:blipFill>
          <a:blip r:embed="rId6" cstate="print"/>
          <a:srcRect l="3268" t="26200" r="10603" b="8001"/>
          <a:stretch>
            <a:fillRect/>
          </a:stretch>
        </p:blipFill>
        <p:spPr>
          <a:xfrm>
            <a:off x="611560" y="4174192"/>
            <a:ext cx="4968552" cy="2135128"/>
          </a:xfrm>
          <a:prstGeom prst="snip2DiagRect">
            <a:avLst/>
          </a:prstGeom>
        </p:spPr>
      </p:pic>
      <p:sp>
        <p:nvSpPr>
          <p:cNvPr id="12" name="Содержимое 4"/>
          <p:cNvSpPr>
            <a:spLocks noGrp="1"/>
          </p:cNvSpPr>
          <p:nvPr>
            <p:ph idx="1"/>
          </p:nvPr>
        </p:nvSpPr>
        <p:spPr>
          <a:xfrm>
            <a:off x="1619672" y="188640"/>
            <a:ext cx="7200800" cy="576064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ru-RU" b="1" dirty="0" smtClean="0">
                <a:latin typeface="Century Gothic" pitchFamily="34" charset="0"/>
              </a:rPr>
              <a:t>Московское долголетие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13" name="Содержимое 4"/>
          <p:cNvSpPr txBox="1">
            <a:spLocks/>
          </p:cNvSpPr>
          <p:nvPr/>
        </p:nvSpPr>
        <p:spPr>
          <a:xfrm>
            <a:off x="8562594" y="6453336"/>
            <a:ext cx="54591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noProof="0" dirty="0" smtClean="0">
                <a:solidFill>
                  <a:schemeClr val="bg1"/>
                </a:solidFill>
                <a:latin typeface="Century Gothic" pitchFamily="34" charset="0"/>
              </a:rPr>
              <a:t>15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Обложка-лагерь-вк-20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57623"/>
            <a:ext cx="9144000" cy="2300377"/>
          </a:xfrm>
          <a:prstGeom prst="rect">
            <a:avLst/>
          </a:prstGeom>
        </p:spPr>
      </p:pic>
      <p:sp>
        <p:nvSpPr>
          <p:cNvPr id="17" name="Содержимое 4"/>
          <p:cNvSpPr>
            <a:spLocks noGrp="1"/>
          </p:cNvSpPr>
          <p:nvPr>
            <p:ph idx="1"/>
          </p:nvPr>
        </p:nvSpPr>
        <p:spPr>
          <a:xfrm>
            <a:off x="395536" y="332656"/>
            <a:ext cx="7200800" cy="57606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entury Gothic" pitchFamily="34" charset="0"/>
              </a:rPr>
              <a:t>Летний клуб «</a:t>
            </a:r>
            <a:r>
              <a:rPr lang="en-US" b="1" dirty="0" err="1" smtClean="0">
                <a:latin typeface="Century Gothic" pitchFamily="34" charset="0"/>
              </a:rPr>
              <a:t>Atlant</a:t>
            </a:r>
            <a:r>
              <a:rPr lang="en-US" b="1" dirty="0" smtClean="0">
                <a:latin typeface="Century Gothic" pitchFamily="34" charset="0"/>
              </a:rPr>
              <a:t> Camp</a:t>
            </a:r>
            <a:r>
              <a:rPr lang="ru-RU" b="1" dirty="0" smtClean="0">
                <a:latin typeface="Century Gothic" pitchFamily="34" charset="0"/>
              </a:rPr>
              <a:t>»</a:t>
            </a:r>
            <a:endParaRPr lang="ru-RU" b="1" dirty="0">
              <a:latin typeface="Century Gothic" pitchFamily="34" charset="0"/>
            </a:endParaRPr>
          </a:p>
        </p:txBody>
      </p:sp>
      <p:pic>
        <p:nvPicPr>
          <p:cNvPr id="13" name="Рисунок 12" descr="WhatsApp Image 2019-06-25 at 16.55.03.jpeg"/>
          <p:cNvPicPr>
            <a:picLocks noChangeAspect="1"/>
          </p:cNvPicPr>
          <p:nvPr/>
        </p:nvPicPr>
        <p:blipFill>
          <a:blip r:embed="rId3" cstate="print"/>
          <a:srcRect t="10736" r="13052" b="3372"/>
          <a:stretch>
            <a:fillRect/>
          </a:stretch>
        </p:blipFill>
        <p:spPr>
          <a:xfrm>
            <a:off x="251520" y="1196752"/>
            <a:ext cx="4320480" cy="3197688"/>
          </a:xfrm>
          <a:prstGeom prst="snip2DiagRect">
            <a:avLst/>
          </a:prstGeom>
        </p:spPr>
      </p:pic>
      <p:pic>
        <p:nvPicPr>
          <p:cNvPr id="18" name="Рисунок 17" descr="WhatsApp Image 2020-03-26 at 10.58.5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268760"/>
            <a:ext cx="4128460" cy="3096344"/>
          </a:xfrm>
          <a:prstGeom prst="snip2DiagRect">
            <a:avLst/>
          </a:prstGeom>
        </p:spPr>
      </p:pic>
      <p:sp>
        <p:nvSpPr>
          <p:cNvPr id="19" name="Содержимое 4"/>
          <p:cNvSpPr txBox="1">
            <a:spLocks/>
          </p:cNvSpPr>
          <p:nvPr/>
        </p:nvSpPr>
        <p:spPr>
          <a:xfrm>
            <a:off x="8634602" y="6453336"/>
            <a:ext cx="54591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noProof="0" dirty="0" smtClean="0">
                <a:solidFill>
                  <a:schemeClr val="bg1"/>
                </a:solidFill>
                <a:latin typeface="Century Gothic" pitchFamily="34" charset="0"/>
              </a:rPr>
              <a:t>16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32048" y="332656"/>
            <a:ext cx="8231336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800" dirty="0" smtClean="0">
                <a:latin typeface="Century Gothic" pitchFamily="34" charset="0"/>
              </a:rPr>
              <a:t>Для детей были организованы </a:t>
            </a:r>
            <a:r>
              <a:rPr lang="ru-RU" sz="2800" b="1" dirty="0" smtClean="0">
                <a:latin typeface="Century Gothic" pitchFamily="34" charset="0"/>
              </a:rPr>
              <a:t>2 программы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800" dirty="0" smtClean="0">
                <a:latin typeface="Century Gothic" pitchFamily="34" charset="0"/>
              </a:rPr>
              <a:t>кратковременного пребывания</a:t>
            </a:r>
          </a:p>
          <a:p>
            <a:pPr lvl="0">
              <a:spcBef>
                <a:spcPct val="0"/>
              </a:spcBef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412776"/>
            <a:ext cx="8748464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800" dirty="0" smtClean="0">
                <a:latin typeface="Century Gothic" pitchFamily="34" charset="0"/>
              </a:rPr>
              <a:t>За три смены летний клуб посетило </a:t>
            </a:r>
            <a:r>
              <a:rPr lang="ru-RU" sz="2800" b="1" dirty="0" smtClean="0">
                <a:latin typeface="Century Gothic" pitchFamily="34" charset="0"/>
              </a:rPr>
              <a:t>76 детей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800" dirty="0" smtClean="0">
                <a:latin typeface="Century Gothic" pitchFamily="34" charset="0"/>
              </a:rPr>
              <a:t>от 7 до 14 лет </a:t>
            </a:r>
            <a:endParaRPr lang="ru-RU" sz="2800" dirty="0">
              <a:latin typeface="Century Gothic" pitchFamily="34" charset="0"/>
            </a:endParaRPr>
          </a:p>
        </p:txBody>
      </p:sp>
      <p:pic>
        <p:nvPicPr>
          <p:cNvPr id="8" name="Рисунок 7" descr="WhatsApp Image 2020-03-26 at 10.53.10.jpeg"/>
          <p:cNvPicPr>
            <a:picLocks noChangeAspect="1"/>
          </p:cNvPicPr>
          <p:nvPr/>
        </p:nvPicPr>
        <p:blipFill>
          <a:blip r:embed="rId2" cstate="print"/>
          <a:srcRect l="3439"/>
          <a:stretch>
            <a:fillRect/>
          </a:stretch>
        </p:blipFill>
        <p:spPr>
          <a:xfrm>
            <a:off x="251520" y="2780928"/>
            <a:ext cx="4350302" cy="3378921"/>
          </a:xfrm>
          <a:prstGeom prst="snip2DiagRect">
            <a:avLst/>
          </a:prstGeom>
        </p:spPr>
      </p:pic>
      <p:pic>
        <p:nvPicPr>
          <p:cNvPr id="9" name="Рисунок 8" descr="WhatsApp Image 2020-03-26 at 10.58.50.jpeg"/>
          <p:cNvPicPr>
            <a:picLocks noChangeAspect="1"/>
          </p:cNvPicPr>
          <p:nvPr/>
        </p:nvPicPr>
        <p:blipFill>
          <a:blip r:embed="rId3" cstate="print"/>
          <a:srcRect l="7475" r="4326" b="3801"/>
          <a:stretch>
            <a:fillRect/>
          </a:stretch>
        </p:blipFill>
        <p:spPr>
          <a:xfrm>
            <a:off x="4716016" y="2348879"/>
            <a:ext cx="4225239" cy="3456385"/>
          </a:xfrm>
          <a:prstGeom prst="snip2Diag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 l="8420" r="6095"/>
          <a:stretch>
            <a:fillRect/>
          </a:stretch>
        </p:blipFill>
        <p:spPr bwMode="auto">
          <a:xfrm>
            <a:off x="0" y="6453336"/>
            <a:ext cx="914400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одержимое 4"/>
          <p:cNvSpPr txBox="1">
            <a:spLocks/>
          </p:cNvSpPr>
          <p:nvPr/>
        </p:nvSpPr>
        <p:spPr>
          <a:xfrm>
            <a:off x="8562594" y="6453336"/>
            <a:ext cx="54591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noProof="0" dirty="0" smtClean="0">
                <a:solidFill>
                  <a:schemeClr val="bg1"/>
                </a:solidFill>
                <a:latin typeface="Century Gothic" pitchFamily="34" charset="0"/>
              </a:rPr>
              <a:t>17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-для-сайт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53816"/>
            <a:ext cx="9144000" cy="4908884"/>
          </a:xfrm>
          <a:prstGeom prst="rect">
            <a:avLst/>
          </a:prstGeom>
        </p:spPr>
      </p:pic>
      <p:pic>
        <p:nvPicPr>
          <p:cNvPr id="6" name="Рисунок 5" descr="Фон-для-сайт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490888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9552" y="1124744"/>
            <a:ext cx="7992888" cy="4824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99592" y="2420888"/>
            <a:ext cx="7344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atin typeface="Century Gothic" pitchFamily="34" charset="0"/>
              </a:rPr>
              <a:t>1 962</a:t>
            </a:r>
          </a:p>
          <a:p>
            <a:pPr algn="ctr"/>
            <a:r>
              <a:rPr lang="ru-RU" sz="3200" dirty="0" smtClean="0">
                <a:latin typeface="Century Gothic" pitchFamily="34" charset="0"/>
              </a:rPr>
              <a:t>жителя посетило </a:t>
            </a:r>
          </a:p>
          <a:p>
            <a:pPr algn="ctr"/>
            <a:r>
              <a:rPr lang="ru-RU" sz="3200" dirty="0" smtClean="0">
                <a:latin typeface="Century Gothic" pitchFamily="34" charset="0"/>
              </a:rPr>
              <a:t>мероприятия «Атланта»</a:t>
            </a:r>
            <a:endParaRPr lang="ru-RU" sz="3200" dirty="0"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-32489" y="2708920"/>
            <a:ext cx="9176489" cy="1440160"/>
          </a:xfr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buNone/>
            </a:pPr>
            <a:r>
              <a:rPr lang="ru-RU" sz="5400" b="1" dirty="0" smtClean="0">
                <a:latin typeface="Century Gothic" pitchFamily="34" charset="0"/>
              </a:rPr>
              <a:t>13</a:t>
            </a:r>
            <a:r>
              <a:rPr lang="ru-RU" sz="5400" dirty="0" smtClean="0">
                <a:latin typeface="Century Gothic" pitchFamily="34" charset="0"/>
              </a:rPr>
              <a:t> подростков</a:t>
            </a:r>
            <a:endParaRPr lang="ru-RU" sz="5400" dirty="0">
              <a:latin typeface="Century Gothic" pitchFamily="34" charset="0"/>
            </a:endParaRPr>
          </a:p>
        </p:txBody>
      </p:sp>
      <p:sp>
        <p:nvSpPr>
          <p:cNvPr id="2" name="Ромб 1"/>
          <p:cNvSpPr/>
          <p:nvPr/>
        </p:nvSpPr>
        <p:spPr>
          <a:xfrm>
            <a:off x="3131840" y="-171400"/>
            <a:ext cx="2880320" cy="2880320"/>
          </a:xfrm>
          <a:prstGeom prst="diamond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омб 13"/>
          <p:cNvSpPr/>
          <p:nvPr/>
        </p:nvSpPr>
        <p:spPr>
          <a:xfrm>
            <a:off x="6228184" y="-171400"/>
            <a:ext cx="2880320" cy="2880320"/>
          </a:xfrm>
          <a:prstGeom prst="diamon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омб 14"/>
          <p:cNvSpPr/>
          <p:nvPr/>
        </p:nvSpPr>
        <p:spPr>
          <a:xfrm>
            <a:off x="35496" y="-173268"/>
            <a:ext cx="2880320" cy="2880320"/>
          </a:xfrm>
          <a:prstGeom prst="diamon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омб 15"/>
          <p:cNvSpPr/>
          <p:nvPr/>
        </p:nvSpPr>
        <p:spPr>
          <a:xfrm>
            <a:off x="3131840" y="4150948"/>
            <a:ext cx="2880320" cy="2880320"/>
          </a:xfrm>
          <a:prstGeom prst="diamon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омб 16"/>
          <p:cNvSpPr/>
          <p:nvPr/>
        </p:nvSpPr>
        <p:spPr>
          <a:xfrm>
            <a:off x="6228184" y="4150948"/>
            <a:ext cx="2880320" cy="2880320"/>
          </a:xfrm>
          <a:prstGeom prst="diamond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омб 17"/>
          <p:cNvSpPr/>
          <p:nvPr/>
        </p:nvSpPr>
        <p:spPr>
          <a:xfrm>
            <a:off x="35496" y="4149080"/>
            <a:ext cx="2880320" cy="2880320"/>
          </a:xfrm>
          <a:prstGeom prst="diamond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656" y="506760"/>
            <a:ext cx="1524000" cy="152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4276" b="95012" l="1415" r="514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>
          <a:xfrm>
            <a:off x="3836678" y="332656"/>
            <a:ext cx="1388975" cy="18388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5272" y="4984183"/>
            <a:ext cx="1193456" cy="119345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8789" b="94774" l="52044" r="99528">
                        <a14:foregroundMark x1="67610" y1="47506" x2="69340" y2="52257"/>
                        <a14:foregroundMark x1="64308" y1="52019" x2="60692" y2="44181"/>
                        <a14:foregroundMark x1="60692" y1="40380" x2="64465" y2="37767"/>
                        <a14:foregroundMark x1="69340" y1="42993" x2="72013" y2="47981"/>
                        <a14:foregroundMark x1="65252" y1="37767" x2="69969" y2="429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57" t="11815" b="8670"/>
          <a:stretch/>
        </p:blipFill>
        <p:spPr>
          <a:xfrm>
            <a:off x="6984797" y="4581128"/>
            <a:ext cx="1470467" cy="1604320"/>
          </a:xfrm>
          <a:prstGeom prst="rect">
            <a:avLst/>
          </a:prstGeom>
        </p:spPr>
      </p:pic>
      <p:sp>
        <p:nvSpPr>
          <p:cNvPr id="13" name="Содержимое 4"/>
          <p:cNvSpPr txBox="1">
            <a:spLocks/>
          </p:cNvSpPr>
          <p:nvPr/>
        </p:nvSpPr>
        <p:spPr>
          <a:xfrm>
            <a:off x="8562594" y="6453336"/>
            <a:ext cx="54591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noProof="0" dirty="0" smtClean="0">
                <a:latin typeface="Century Gothic" pitchFamily="34" charset="0"/>
              </a:rPr>
              <a:t>19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7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r="52727"/>
          <a:stretch>
            <a:fillRect/>
          </a:stretch>
        </p:blipFill>
        <p:spPr bwMode="auto">
          <a:xfrm>
            <a:off x="8351516" y="3501008"/>
            <a:ext cx="792484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060848"/>
            <a:ext cx="51625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943200" y="2132856"/>
            <a:ext cx="7200800" cy="10801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entury Gothic" pitchFamily="34" charset="0"/>
              </a:rPr>
              <a:t>Отчет о работе Центра спорта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entury Gothic" pitchFamily="34" charset="0"/>
              </a:rPr>
              <a:t>и досуга «Атлант» 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1979712" y="3518782"/>
            <a:ext cx="7200800" cy="7743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2019 год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5085184"/>
            <a:ext cx="1728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 l="42016"/>
          <a:stretch>
            <a:fillRect/>
          </a:stretch>
        </p:blipFill>
        <p:spPr bwMode="auto">
          <a:xfrm>
            <a:off x="0" y="3140968"/>
            <a:ext cx="1739727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4797152"/>
            <a:ext cx="4857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1844824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1680" y="4509120"/>
            <a:ext cx="10096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G\AppData\Local\Temp\Rar$DRa5584.14301\OR4EJM0.jpg"/>
          <p:cNvPicPr>
            <a:picLocks noChangeAspect="1" noChangeArrowheads="1"/>
          </p:cNvPicPr>
          <p:nvPr/>
        </p:nvPicPr>
        <p:blipFill>
          <a:blip r:embed="rId3" cstate="print"/>
          <a:srcRect l="11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99592" y="1196752"/>
            <a:ext cx="7209127" cy="4492169"/>
          </a:xfrm>
          <a:prstGeom prst="rect">
            <a:avLst/>
          </a:prstGeom>
          <a:solidFill>
            <a:schemeClr val="lt1">
              <a:alpha val="82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156391" y="4336504"/>
            <a:ext cx="2592288" cy="6046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latin typeface="Century Gothic" pitchFamily="34" charset="0"/>
              </a:rPr>
              <a:t>«Катюша»</a:t>
            </a:r>
            <a:endParaRPr lang="ru-RU" sz="3600" b="1" dirty="0">
              <a:latin typeface="Century Gothic" pitchFamily="34" charset="0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979927" y="4360634"/>
            <a:ext cx="3782057" cy="6525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«Союз-Беркут»</a:t>
            </a:r>
          </a:p>
        </p:txBody>
      </p:sp>
      <p:pic>
        <p:nvPicPr>
          <p:cNvPr id="7" name="Рисунок 6" descr="С Беркут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  <a14:imgEffect>
                      <a14:brightnessContrast bright="-9000"/>
                    </a14:imgEffect>
                  </a14:imgLayer>
                </a14:imgProps>
              </a:ext>
            </a:extLst>
          </a:blip>
          <a:srcRect b="2632"/>
          <a:stretch>
            <a:fillRect/>
          </a:stretch>
        </p:blipFill>
        <p:spPr>
          <a:xfrm>
            <a:off x="1707342" y="1816535"/>
            <a:ext cx="1902515" cy="2422088"/>
          </a:xfrm>
          <a:prstGeom prst="rect">
            <a:avLst/>
          </a:prstGeom>
        </p:spPr>
      </p:pic>
      <p:pic>
        <p:nvPicPr>
          <p:cNvPr id="14" name="Рисунок 13" descr="Катюша.pn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13230" r="100000">
                        <a14:foregroundMark x1="27367" y1="52453" x2="27367" y2="52453"/>
                        <a14:foregroundMark x1="29183" y1="70943" x2="29183" y2="70943"/>
                        <a14:foregroundMark x1="74968" y1="69811" x2="74968" y2="69811"/>
                        <a14:foregroundMark x1="75486" y1="42830" x2="75486" y2="42830"/>
                        <a14:foregroundMark x1="40986" y1="34717" x2="40986" y2="34717"/>
                        <a14:foregroundMark x1="27886" y1="50566" x2="41505" y2="33396"/>
                        <a14:foregroundMark x1="41505" y1="33396" x2="75227" y2="42453"/>
                        <a14:foregroundMark x1="75227" y1="42453" x2="75227" y2="68679"/>
                        <a14:foregroundMark x1="75227" y1="68679" x2="28664" y2="70943"/>
                        <a14:foregroundMark x1="30610" y1="60943" x2="32166" y2="52453"/>
                        <a14:foregroundMark x1="32166" y1="52453" x2="41764" y2="52453"/>
                        <a14:foregroundMark x1="41764" y1="52075" x2="41245" y2="44717"/>
                        <a14:foregroundMark x1="41245" y1="44717" x2="40726" y2="38113"/>
                        <a14:foregroundMark x1="40726" y1="38113" x2="40726" y2="35472"/>
                        <a14:foregroundMark x1="42023" y1="35472" x2="59274" y2="45472"/>
                        <a14:foregroundMark x1="59274" y1="45472" x2="65370" y2="46981"/>
                        <a14:foregroundMark x1="65370" y1="46981" x2="69650" y2="48491"/>
                        <a14:foregroundMark x1="69650" y1="48491" x2="72892" y2="50943"/>
                        <a14:foregroundMark x1="72892" y1="50943" x2="73930" y2="56604"/>
                        <a14:foregroundMark x1="72374" y1="56604" x2="65629" y2="52453"/>
                        <a14:foregroundMark x1="63813" y1="52830" x2="63035" y2="56604"/>
                        <a14:foregroundMark x1="64073" y1="57547" x2="66278" y2="59811"/>
                        <a14:foregroundMark x1="66278" y1="59811" x2="65370" y2="64340"/>
                        <a14:foregroundMark x1="64073" y1="64906" x2="60571" y2="65283"/>
                        <a14:foregroundMark x1="59792" y1="65283" x2="56680" y2="62453"/>
                        <a14:foregroundMark x1="56680" y1="62453" x2="53956" y2="63585"/>
                        <a14:foregroundMark x1="52659" y1="62453" x2="52659" y2="62453"/>
                      </a14:backgroundRemoval>
                    </a14:imgEffect>
                    <a14:imgEffect>
                      <a14:brightnessContrast bright="-9000"/>
                    </a14:imgEffect>
                  </a14:imgLayer>
                </a14:imgProps>
              </a:ext>
            </a:extLst>
          </a:blip>
          <a:srcRect l="23856" r="19256"/>
          <a:stretch>
            <a:fillRect/>
          </a:stretch>
        </p:blipFill>
        <p:spPr>
          <a:xfrm>
            <a:off x="5530118" y="1916832"/>
            <a:ext cx="1844833" cy="2229241"/>
          </a:xfrm>
          <a:prstGeom prst="rect">
            <a:avLst/>
          </a:prstGeom>
        </p:spPr>
      </p:pic>
      <p:sp>
        <p:nvSpPr>
          <p:cNvPr id="9" name="Содержимое 4"/>
          <p:cNvSpPr txBox="1">
            <a:spLocks/>
          </p:cNvSpPr>
          <p:nvPr/>
        </p:nvSpPr>
        <p:spPr>
          <a:xfrm>
            <a:off x="8562594" y="6453336"/>
            <a:ext cx="54591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20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4005064"/>
            <a:ext cx="3898776" cy="201622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5800" b="1" dirty="0" smtClean="0">
                <a:latin typeface="Century Gothic" pitchFamily="34" charset="0"/>
              </a:rPr>
              <a:t>17</a:t>
            </a:r>
            <a:endParaRPr lang="ru-RU" sz="5800" b="1" dirty="0" smtClean="0">
              <a:latin typeface="Century Gothic" pitchFamily="34" charset="0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ru-RU" dirty="0" smtClean="0">
                <a:latin typeface="Century Gothic" pitchFamily="34" charset="0"/>
              </a:rPr>
              <a:t>спорт инструкторов</a:t>
            </a:r>
          </a:p>
          <a:p>
            <a:pPr algn="ctr">
              <a:spcBef>
                <a:spcPts val="0"/>
              </a:spcBef>
              <a:buNone/>
            </a:pPr>
            <a:endParaRPr lang="ru-RU" dirty="0" smtClean="0">
              <a:latin typeface="Century Gothic" pitchFamily="34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dirty="0" smtClean="0">
              <a:latin typeface="Century Gothic" pitchFamily="34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5800" b="1" dirty="0" smtClean="0">
              <a:latin typeface="Century Gothic" pitchFamily="34" charset="0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4644008" y="4005064"/>
            <a:ext cx="411480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5800" b="1" noProof="0" dirty="0" smtClean="0">
                <a:latin typeface="Century Gothic" pitchFamily="34" charset="0"/>
              </a:rPr>
              <a:t>7</a:t>
            </a:r>
            <a:endParaRPr kumimoji="0" lang="ru-RU" sz="5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755576" y="836712"/>
            <a:ext cx="3323479" cy="2780928"/>
            <a:chOff x="745232" y="1268760"/>
            <a:chExt cx="3323479" cy="2780928"/>
          </a:xfrm>
        </p:grpSpPr>
        <p:pic>
          <p:nvPicPr>
            <p:cNvPr id="7" name="Рисунок 6" descr="Man_Running_Emoji_Icon_ios1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5232" y="1268760"/>
              <a:ext cx="2452085" cy="2771547"/>
            </a:xfrm>
            <a:prstGeom prst="rect">
              <a:avLst/>
            </a:prstGeom>
          </p:spPr>
        </p:pic>
        <p:pic>
          <p:nvPicPr>
            <p:cNvPr id="8" name="Рисунок 7" descr="Woman_Running_Emoji_Icon_ios1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9328" y="1268760"/>
              <a:ext cx="2459383" cy="2780928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4366320" y="977028"/>
            <a:ext cx="4392488" cy="2459135"/>
            <a:chOff x="4355976" y="1409076"/>
            <a:chExt cx="4392488" cy="245913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355976" y="1409076"/>
              <a:ext cx="2592287" cy="2459135"/>
              <a:chOff x="4211960" y="1340768"/>
              <a:chExt cx="2664295" cy="2527444"/>
            </a:xfrm>
          </p:grpSpPr>
          <p:pic>
            <p:nvPicPr>
              <p:cNvPr id="11" name="Рисунок 10" descr="ArtistEmoji.jpg"/>
              <p:cNvPicPr>
                <a:picLocks noChangeAspect="1"/>
              </p:cNvPicPr>
              <p:nvPr/>
            </p:nvPicPr>
            <p:blipFill>
              <a:blip r:embed="rId5" cstate="print"/>
              <a:srcRect l="46011"/>
              <a:stretch>
                <a:fillRect/>
              </a:stretch>
            </p:blipFill>
            <p:spPr>
              <a:xfrm>
                <a:off x="4427984" y="1340768"/>
                <a:ext cx="2448271" cy="2527444"/>
              </a:xfrm>
              <a:prstGeom prst="rect">
                <a:avLst/>
              </a:prstGeom>
            </p:spPr>
          </p:pic>
          <p:sp>
            <p:nvSpPr>
              <p:cNvPr id="13" name="Прямоугольник 12"/>
              <p:cNvSpPr/>
              <p:nvPr/>
            </p:nvSpPr>
            <p:spPr>
              <a:xfrm rot="20126281">
                <a:off x="4211960" y="2420888"/>
                <a:ext cx="576064" cy="10081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2" name="Рисунок 11" descr="female-artist_1f469-200d-1f3a8 (1)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66362" y="1478946"/>
              <a:ext cx="2382102" cy="2382102"/>
            </a:xfrm>
            <a:prstGeom prst="rect">
              <a:avLst/>
            </a:prstGeom>
          </p:spPr>
        </p:pic>
      </p:grpSp>
      <p:sp>
        <p:nvSpPr>
          <p:cNvPr id="16" name="Прямоугольник 15"/>
          <p:cNvSpPr/>
          <p:nvPr/>
        </p:nvSpPr>
        <p:spPr>
          <a:xfrm>
            <a:off x="4366320" y="4872062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defRPr/>
            </a:pPr>
            <a:r>
              <a:rPr lang="ru-RU" sz="3200" dirty="0" smtClean="0">
                <a:latin typeface="Century Gothic" pitchFamily="34" charset="0"/>
              </a:rPr>
              <a:t>руководителей</a:t>
            </a:r>
          </a:p>
          <a:p>
            <a:pPr marL="342900" lvl="0" indent="-342900" algn="ctr">
              <a:defRPr/>
            </a:pPr>
            <a:r>
              <a:rPr lang="ru-RU" sz="3200" dirty="0" smtClean="0">
                <a:latin typeface="Century Gothic" pitchFamily="34" charset="0"/>
              </a:rPr>
              <a:t>студий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print"/>
          <a:srcRect l="8420" r="6095"/>
          <a:stretch>
            <a:fillRect/>
          </a:stretch>
        </p:blipFill>
        <p:spPr bwMode="auto">
          <a:xfrm>
            <a:off x="0" y="6453336"/>
            <a:ext cx="914400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Содержимое 4"/>
          <p:cNvSpPr txBox="1">
            <a:spLocks/>
          </p:cNvSpPr>
          <p:nvPr/>
        </p:nvSpPr>
        <p:spPr>
          <a:xfrm>
            <a:off x="8562594" y="6453336"/>
            <a:ext cx="54591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21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479922"/>
            <a:ext cx="9144000" cy="1012974"/>
          </a:xfrm>
        </p:spPr>
        <p:txBody>
          <a:bodyPr>
            <a:noAutofit/>
          </a:bodyPr>
          <a:lstStyle/>
          <a:p>
            <a:r>
              <a:rPr lang="ru-RU" sz="2400" dirty="0">
                <a:latin typeface="Century Gothic" pitchFamily="34" charset="0"/>
              </a:rPr>
              <a:t>Субсидии из бюджета и доходы полученные</a:t>
            </a:r>
            <a:br>
              <a:rPr lang="ru-RU" sz="2400" dirty="0">
                <a:latin typeface="Century Gothic" pitchFamily="34" charset="0"/>
              </a:rPr>
            </a:br>
            <a:r>
              <a:rPr lang="ru-RU" sz="2400" dirty="0">
                <a:latin typeface="Century Gothic" pitchFamily="34" charset="0"/>
              </a:rPr>
              <a:t>от оказания платных </a:t>
            </a:r>
            <a:r>
              <a:rPr lang="ru-RU" sz="2400" dirty="0" smtClean="0">
                <a:latin typeface="Century Gothic" pitchFamily="34" charset="0"/>
              </a:rPr>
              <a:t>услуг в 2019 году</a:t>
            </a:r>
            <a:endParaRPr lang="ru-RU" sz="2400" dirty="0">
              <a:latin typeface="Century Gothic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47717396"/>
              </p:ext>
            </p:extLst>
          </p:nvPr>
        </p:nvGraphicFramePr>
        <p:xfrm>
          <a:off x="251520" y="2708920"/>
          <a:ext cx="8640961" cy="32403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120421"/>
                <a:gridCol w="2200060"/>
                <a:gridCol w="2050398"/>
                <a:gridCol w="2270082"/>
              </a:tblGrid>
              <a:tr h="2194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latin typeface="Century Gothic" pitchFamily="34" charset="0"/>
                        </a:rPr>
                        <a:t>Субсидии из </a:t>
                      </a:r>
                      <a:r>
                        <a:rPr lang="ru-RU" sz="2600" dirty="0">
                          <a:latin typeface="Century Gothic" pitchFamily="34" charset="0"/>
                        </a:rPr>
                        <a:t>бюджета </a:t>
                      </a:r>
                      <a:r>
                        <a:rPr lang="ru-RU" sz="2600" dirty="0" smtClean="0">
                          <a:latin typeface="Century Gothic" pitchFamily="34" charset="0"/>
                        </a:rPr>
                        <a:t>города</a:t>
                      </a:r>
                      <a:endParaRPr lang="ru-RU" sz="26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Century Gothic" pitchFamily="34" charset="0"/>
                        </a:rPr>
                        <a:t>Доходы </a:t>
                      </a:r>
                      <a:endParaRPr lang="ru-RU" sz="2600" dirty="0" smtClean="0">
                        <a:latin typeface="Century Gothic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latin typeface="Century Gothic" pitchFamily="34" charset="0"/>
                        </a:rPr>
                        <a:t>от ПДД</a:t>
                      </a:r>
                      <a:endParaRPr lang="ru-RU" sz="26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Century Gothic" pitchFamily="34" charset="0"/>
                        </a:rPr>
                        <a:t>Целевая субсидия</a:t>
                      </a:r>
                      <a:endParaRPr lang="ru-RU" sz="26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Гранты по программе Московское долголетие</a:t>
                      </a:r>
                      <a:endParaRPr lang="ru-RU" sz="26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46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entury Gothic" pitchFamily="34" charset="0"/>
                        </a:rPr>
                        <a:t>17 143 097</a:t>
                      </a:r>
                      <a:endParaRPr lang="ru-RU" sz="28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entury Gothic" pitchFamily="34" charset="0"/>
                        </a:rPr>
                        <a:t>5 278 127</a:t>
                      </a:r>
                      <a:endParaRPr lang="ru-RU" sz="28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898 264</a:t>
                      </a:r>
                      <a:endParaRPr lang="ru-RU" sz="2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283 770</a:t>
                      </a:r>
                      <a:endParaRPr lang="ru-RU" sz="28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8420" r="6095"/>
          <a:stretch>
            <a:fillRect/>
          </a:stretch>
        </p:blipFill>
        <p:spPr bwMode="auto">
          <a:xfrm>
            <a:off x="0" y="6453336"/>
            <a:ext cx="914400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4"/>
          <p:cNvSpPr txBox="1">
            <a:spLocks/>
          </p:cNvSpPr>
          <p:nvPr/>
        </p:nvSpPr>
        <p:spPr>
          <a:xfrm>
            <a:off x="8562594" y="6453336"/>
            <a:ext cx="54591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22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1115616" y="188640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/>
            <a:r>
              <a:rPr lang="ru-RU" sz="2800" b="1" dirty="0" smtClean="0">
                <a:latin typeface="Century Gothic" pitchFamily="34" charset="0"/>
              </a:rPr>
              <a:t>Источники финансового обеспечения  «Атланта»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8420" r="6095"/>
          <a:stretch>
            <a:fillRect/>
          </a:stretch>
        </p:blipFill>
        <p:spPr bwMode="auto">
          <a:xfrm>
            <a:off x="0" y="6453336"/>
            <a:ext cx="914400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4"/>
          <p:cNvSpPr txBox="1">
            <a:spLocks/>
          </p:cNvSpPr>
          <p:nvPr/>
        </p:nvSpPr>
        <p:spPr>
          <a:xfrm>
            <a:off x="8562594" y="6453336"/>
            <a:ext cx="54591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23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4039" t="15804" r="2388" b="14778"/>
          <a:stretch>
            <a:fillRect/>
          </a:stretch>
        </p:blipFill>
        <p:spPr bwMode="auto">
          <a:xfrm>
            <a:off x="35496" y="1628800"/>
            <a:ext cx="904933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одержимое 4"/>
          <p:cNvSpPr>
            <a:spLocks noGrp="1"/>
          </p:cNvSpPr>
          <p:nvPr>
            <p:ph idx="1"/>
          </p:nvPr>
        </p:nvSpPr>
        <p:spPr>
          <a:xfrm>
            <a:off x="467544" y="260648"/>
            <a:ext cx="7200800" cy="57606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entury Gothic" pitchFamily="34" charset="0"/>
              </a:rPr>
              <a:t>Фонд оплаты труда «Атланта»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12" name="Содержимое 4"/>
          <p:cNvSpPr txBox="1">
            <a:spLocks/>
          </p:cNvSpPr>
          <p:nvPr/>
        </p:nvSpPr>
        <p:spPr>
          <a:xfrm>
            <a:off x="500431" y="836712"/>
            <a:ext cx="8320041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z="2400" dirty="0" smtClean="0">
                <a:latin typeface="Century Gothic" pitchFamily="34" charset="0"/>
              </a:rPr>
              <a:t>Заработная плата основного персонала</a:t>
            </a:r>
            <a:endParaRPr kumimoji="0" lang="ru-RU" sz="24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Вступайте-в-соц-(акцент-на-сайт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46161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51247" t="23109" r="924" b="53452"/>
          <a:stretch>
            <a:fillRect/>
          </a:stretch>
        </p:blipFill>
        <p:spPr bwMode="auto">
          <a:xfrm>
            <a:off x="35496" y="1445495"/>
            <a:ext cx="8964488" cy="443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Содержимое 4"/>
          <p:cNvSpPr>
            <a:spLocks noGrp="1"/>
          </p:cNvSpPr>
          <p:nvPr>
            <p:ph idx="1"/>
          </p:nvPr>
        </p:nvSpPr>
        <p:spPr>
          <a:xfrm>
            <a:off x="395536" y="404664"/>
            <a:ext cx="7200800" cy="57606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entury Gothic" pitchFamily="34" charset="0"/>
              </a:rPr>
              <a:t>Помещения «Атланта»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17" name="Содержимое 4"/>
          <p:cNvSpPr txBox="1">
            <a:spLocks/>
          </p:cNvSpPr>
          <p:nvPr/>
        </p:nvSpPr>
        <p:spPr>
          <a:xfrm>
            <a:off x="467544" y="980728"/>
            <a:ext cx="8320041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z="2000" dirty="0" smtClean="0">
                <a:latin typeface="Century Gothic" pitchFamily="34" charset="0"/>
              </a:rPr>
              <a:t>Учреждение осуществляет свою деятельность по адресам:</a:t>
            </a:r>
            <a:endParaRPr kumimoji="0" lang="ru-RU" sz="2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8420" r="6095"/>
          <a:stretch>
            <a:fillRect/>
          </a:stretch>
        </p:blipFill>
        <p:spPr bwMode="auto">
          <a:xfrm>
            <a:off x="0" y="6453336"/>
            <a:ext cx="914400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Содержимое 4"/>
          <p:cNvSpPr txBox="1">
            <a:spLocks/>
          </p:cNvSpPr>
          <p:nvPr/>
        </p:nvSpPr>
        <p:spPr>
          <a:xfrm>
            <a:off x="8748464" y="6453336"/>
            <a:ext cx="32988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3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0" name="Содержимое 4"/>
          <p:cNvSpPr txBox="1">
            <a:spLocks/>
          </p:cNvSpPr>
          <p:nvPr/>
        </p:nvSpPr>
        <p:spPr>
          <a:xfrm>
            <a:off x="467544" y="5877272"/>
            <a:ext cx="8320041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</a:rPr>
              <a:t>*Главное помещение ГБУ «ЦСД «Атлант»</a:t>
            </a:r>
            <a:endParaRPr kumimoji="0" lang="ru-RU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7576" y="3244334"/>
            <a:ext cx="708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🙋‍♀️</a:t>
            </a:r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4185" r="48436" b="9434"/>
          <a:stretch>
            <a:fillRect/>
          </a:stretch>
        </p:blipFill>
        <p:spPr bwMode="auto">
          <a:xfrm>
            <a:off x="-1513" y="0"/>
            <a:ext cx="52935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одержимое 4"/>
          <p:cNvSpPr>
            <a:spLocks noGrp="1"/>
          </p:cNvSpPr>
          <p:nvPr>
            <p:ph idx="1"/>
          </p:nvPr>
        </p:nvSpPr>
        <p:spPr>
          <a:xfrm>
            <a:off x="1619672" y="188640"/>
            <a:ext cx="7200800" cy="576064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ru-RU" b="1" dirty="0" smtClean="0">
                <a:latin typeface="Century Gothic" pitchFamily="34" charset="0"/>
              </a:rPr>
              <a:t>Помещения «Атланта»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12" name="Содержимое 4"/>
          <p:cNvSpPr txBox="1">
            <a:spLocks/>
          </p:cNvSpPr>
          <p:nvPr/>
        </p:nvSpPr>
        <p:spPr>
          <a:xfrm>
            <a:off x="500431" y="764704"/>
            <a:ext cx="8320041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/>
            <a:r>
              <a:rPr lang="ru-RU" sz="2000" dirty="0" smtClean="0">
                <a:latin typeface="Century Gothic" pitchFamily="34" charset="0"/>
              </a:rPr>
              <a:t>Капитальный ремонт помещений Центра по адресам:</a:t>
            </a:r>
            <a:endParaRPr kumimoji="0" lang="ru-RU" sz="2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 l="8420" r="6095"/>
          <a:stretch>
            <a:fillRect/>
          </a:stretch>
        </p:blipFill>
        <p:spPr bwMode="auto">
          <a:xfrm>
            <a:off x="0" y="6453336"/>
            <a:ext cx="914400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Содержимое 4"/>
          <p:cNvSpPr txBox="1">
            <a:spLocks/>
          </p:cNvSpPr>
          <p:nvPr/>
        </p:nvSpPr>
        <p:spPr>
          <a:xfrm>
            <a:off x="8748464" y="6453336"/>
            <a:ext cx="32988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7" name="Рисунок 6" descr="xxSVt5QKas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268" y="1844824"/>
            <a:ext cx="2883564" cy="2160240"/>
          </a:xfrm>
          <a:prstGeom prst="rect">
            <a:avLst/>
          </a:prstGeom>
        </p:spPr>
      </p:pic>
      <p:pic>
        <p:nvPicPr>
          <p:cNvPr id="8" name="Рисунок 7" descr="L9cvY682uO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80960" y="1844824"/>
            <a:ext cx="2879241" cy="2160240"/>
          </a:xfrm>
          <a:prstGeom prst="rect">
            <a:avLst/>
          </a:prstGeom>
        </p:spPr>
      </p:pic>
      <p:pic>
        <p:nvPicPr>
          <p:cNvPr id="9" name="Рисунок 8" descr="IMG_3078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1" y="4131077"/>
            <a:ext cx="2905097" cy="2178823"/>
          </a:xfrm>
          <a:prstGeom prst="rect">
            <a:avLst/>
          </a:prstGeom>
        </p:spPr>
      </p:pic>
      <p:pic>
        <p:nvPicPr>
          <p:cNvPr id="10" name="Рисунок 9" descr="IMG_3084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79070" y="4130496"/>
            <a:ext cx="2905098" cy="2178824"/>
          </a:xfrm>
          <a:prstGeom prst="rect">
            <a:avLst/>
          </a:prstGeom>
        </p:spPr>
      </p:pic>
      <p:pic>
        <p:nvPicPr>
          <p:cNvPr id="15" name="Рисунок 14" descr="IMG_3091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56176" y="1844824"/>
            <a:ext cx="2880320" cy="2160240"/>
          </a:xfrm>
          <a:prstGeom prst="rect">
            <a:avLst/>
          </a:prstGeom>
        </p:spPr>
      </p:pic>
      <p:pic>
        <p:nvPicPr>
          <p:cNvPr id="16" name="Рисунок 15" descr="lJ1ReVFMk1I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56175" y="4149080"/>
            <a:ext cx="2883563" cy="216024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r="50184" b="9547"/>
          <a:stretch>
            <a:fillRect/>
          </a:stretch>
        </p:blipFill>
        <p:spPr bwMode="auto">
          <a:xfrm>
            <a:off x="-36512" y="0"/>
            <a:ext cx="53285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одержимое 4"/>
          <p:cNvSpPr>
            <a:spLocks noGrp="1"/>
          </p:cNvSpPr>
          <p:nvPr>
            <p:ph idx="1"/>
          </p:nvPr>
        </p:nvSpPr>
        <p:spPr>
          <a:xfrm>
            <a:off x="1619672" y="188640"/>
            <a:ext cx="7200800" cy="576064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ru-RU" b="1" dirty="0" smtClean="0">
                <a:latin typeface="Century Gothic" pitchFamily="34" charset="0"/>
              </a:rPr>
              <a:t>Помещения «Атланта»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12" name="Содержимое 4"/>
          <p:cNvSpPr txBox="1">
            <a:spLocks/>
          </p:cNvSpPr>
          <p:nvPr/>
        </p:nvSpPr>
        <p:spPr>
          <a:xfrm>
            <a:off x="500431" y="764704"/>
            <a:ext cx="8320041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/>
            <a:r>
              <a:rPr lang="ru-RU" sz="2000" dirty="0" smtClean="0">
                <a:latin typeface="Century Gothic" pitchFamily="34" charset="0"/>
              </a:rPr>
              <a:t>Капитальный ремонт помещений Центра по адресам:</a:t>
            </a:r>
            <a:endParaRPr kumimoji="0" lang="ru-RU" sz="2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 l="8420" r="6095"/>
          <a:stretch>
            <a:fillRect/>
          </a:stretch>
        </p:blipFill>
        <p:spPr bwMode="auto">
          <a:xfrm>
            <a:off x="0" y="6453336"/>
            <a:ext cx="914400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Содержимое 4"/>
          <p:cNvSpPr txBox="1">
            <a:spLocks/>
          </p:cNvSpPr>
          <p:nvPr/>
        </p:nvSpPr>
        <p:spPr>
          <a:xfrm>
            <a:off x="8748464" y="6453336"/>
            <a:ext cx="32988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noProof="0" dirty="0" smtClean="0">
                <a:solidFill>
                  <a:schemeClr val="bg1"/>
                </a:solidFill>
                <a:latin typeface="Century Gothic" pitchFamily="34" charset="0"/>
              </a:rPr>
              <a:t>5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7" name="Рисунок 6" descr="WhatsApp Image 2019-10-28 at 15.19.1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348880"/>
            <a:ext cx="2150755" cy="2867674"/>
          </a:xfrm>
          <a:prstGeom prst="rect">
            <a:avLst/>
          </a:prstGeom>
        </p:spPr>
      </p:pic>
      <p:pic>
        <p:nvPicPr>
          <p:cNvPr id="8" name="Рисунок 7" descr="WhatsApp Image 2019-10-28 at 15.19.19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2348880"/>
            <a:ext cx="2150755" cy="2867674"/>
          </a:xfrm>
          <a:prstGeom prst="rect">
            <a:avLst/>
          </a:prstGeom>
        </p:spPr>
      </p:pic>
      <p:pic>
        <p:nvPicPr>
          <p:cNvPr id="9" name="Рисунок 8" descr="WhatsApp Image 2019-10-28 at 15.19.20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1760" y="3068960"/>
            <a:ext cx="2150755" cy="2867674"/>
          </a:xfrm>
          <a:prstGeom prst="rect">
            <a:avLst/>
          </a:prstGeom>
        </p:spPr>
      </p:pic>
      <p:pic>
        <p:nvPicPr>
          <p:cNvPr id="10" name="Рисунок 9" descr="WhatsApp Image 2019-10-28 at 15.19.22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256" y="3068960"/>
            <a:ext cx="2150755" cy="286767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4"/>
          <p:cNvSpPr>
            <a:spLocks noGrp="1"/>
          </p:cNvSpPr>
          <p:nvPr>
            <p:ph idx="1"/>
          </p:nvPr>
        </p:nvSpPr>
        <p:spPr>
          <a:xfrm>
            <a:off x="1763688" y="188640"/>
            <a:ext cx="7200800" cy="576064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ru-RU" b="1" dirty="0" smtClean="0">
                <a:latin typeface="Century Gothic" pitchFamily="34" charset="0"/>
              </a:rPr>
              <a:t>Программная деятельность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12" name="Содержимое 4"/>
          <p:cNvSpPr txBox="1">
            <a:spLocks/>
          </p:cNvSpPr>
          <p:nvPr/>
        </p:nvSpPr>
        <p:spPr>
          <a:xfrm>
            <a:off x="644447" y="764704"/>
            <a:ext cx="8320041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/>
            <a:r>
              <a:rPr lang="ru-RU" sz="2000" dirty="0" smtClean="0">
                <a:latin typeface="Century Gothic" pitchFamily="34" charset="0"/>
              </a:rPr>
              <a:t>Секции и студии «Атланта»:</a:t>
            </a:r>
            <a:endParaRPr kumimoji="0" lang="ru-RU" sz="2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 l="8420" r="6095"/>
          <a:stretch>
            <a:fillRect/>
          </a:stretch>
        </p:blipFill>
        <p:spPr bwMode="auto">
          <a:xfrm>
            <a:off x="0" y="6453336"/>
            <a:ext cx="914400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Содержимое 4"/>
          <p:cNvSpPr txBox="1">
            <a:spLocks/>
          </p:cNvSpPr>
          <p:nvPr/>
        </p:nvSpPr>
        <p:spPr>
          <a:xfrm>
            <a:off x="8748464" y="6453336"/>
            <a:ext cx="32988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6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29615" t="47067" r="31250" b="31250"/>
          <a:stretch>
            <a:fillRect/>
          </a:stretch>
        </p:blipFill>
        <p:spPr bwMode="auto">
          <a:xfrm>
            <a:off x="0" y="1196752"/>
            <a:ext cx="9144000" cy="506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4"/>
          <p:cNvSpPr>
            <a:spLocks noGrp="1"/>
          </p:cNvSpPr>
          <p:nvPr>
            <p:ph idx="1"/>
          </p:nvPr>
        </p:nvSpPr>
        <p:spPr>
          <a:xfrm>
            <a:off x="395536" y="188640"/>
            <a:ext cx="7200800" cy="57606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entury Gothic" pitchFamily="34" charset="0"/>
              </a:rPr>
              <a:t>Программная деятельность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12" name="Содержимое 4"/>
          <p:cNvSpPr txBox="1">
            <a:spLocks/>
          </p:cNvSpPr>
          <p:nvPr/>
        </p:nvSpPr>
        <p:spPr>
          <a:xfrm>
            <a:off x="428423" y="764704"/>
            <a:ext cx="8320041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z="2000" dirty="0" smtClean="0">
                <a:latin typeface="Century Gothic" pitchFamily="34" charset="0"/>
              </a:rPr>
              <a:t>Секции и студии «Атланта»:</a:t>
            </a:r>
            <a:endParaRPr kumimoji="0" lang="ru-RU" sz="2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 l="8420" r="6095"/>
          <a:stretch>
            <a:fillRect/>
          </a:stretch>
        </p:blipFill>
        <p:spPr bwMode="auto">
          <a:xfrm>
            <a:off x="0" y="6453336"/>
            <a:ext cx="914400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Содержимое 4"/>
          <p:cNvSpPr txBox="1">
            <a:spLocks/>
          </p:cNvSpPr>
          <p:nvPr/>
        </p:nvSpPr>
        <p:spPr>
          <a:xfrm>
            <a:off x="8748464" y="6453336"/>
            <a:ext cx="32988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7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158" t="61014" r="55973" b="10272"/>
          <a:stretch>
            <a:fillRect/>
          </a:stretch>
        </p:blipFill>
        <p:spPr bwMode="auto">
          <a:xfrm>
            <a:off x="179512" y="1628800"/>
            <a:ext cx="8784976" cy="4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-для-сайт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46030"/>
            <a:ext cx="9144000" cy="4908884"/>
          </a:xfrm>
          <a:prstGeom prst="rect">
            <a:avLst/>
          </a:prstGeom>
        </p:spPr>
      </p:pic>
      <p:pic>
        <p:nvPicPr>
          <p:cNvPr id="6" name="Рисунок 5" descr="Фон-для-сайт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9088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55576" y="1556792"/>
            <a:ext cx="7560840" cy="3816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83568" y="1988840"/>
            <a:ext cx="7797552" cy="28803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b="1" dirty="0" smtClean="0">
                <a:latin typeface="Century Gothic" pitchFamily="34" charset="0"/>
              </a:rPr>
              <a:t>993</a:t>
            </a:r>
          </a:p>
          <a:p>
            <a:pPr algn="ctr">
              <a:buNone/>
            </a:pPr>
            <a:r>
              <a:rPr lang="ru-RU" dirty="0" smtClean="0">
                <a:latin typeface="Century Gothic" pitchFamily="34" charset="0"/>
              </a:rPr>
              <a:t>жителя регулярно </a:t>
            </a:r>
          </a:p>
          <a:p>
            <a:pPr algn="ctr">
              <a:buNone/>
            </a:pPr>
            <a:r>
              <a:rPr lang="ru-RU" dirty="0" smtClean="0">
                <a:latin typeface="Century Gothic" pitchFamily="34" charset="0"/>
              </a:rPr>
              <a:t>посещают «Атлант»</a:t>
            </a:r>
            <a:endParaRPr lang="ru-RU" dirty="0"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95536" y="1450930"/>
          <a:ext cx="8424936" cy="457035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320480"/>
                <a:gridCol w="4104456"/>
              </a:tblGrid>
              <a:tr h="1273585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Century Gothic" pitchFamily="34" charset="0"/>
                        </a:rPr>
                        <a:t>Количество жителей, привлеченных к систематическим занятиям спортом по ГЗ</a:t>
                      </a:r>
                      <a:endParaRPr lang="ru-RU" sz="2000" b="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entury Gothic" pitchFamily="34" charset="0"/>
                        </a:rPr>
                        <a:t>520</a:t>
                      </a:r>
                      <a:endParaRPr lang="ru-RU" sz="24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13639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Century Gothic" pitchFamily="34" charset="0"/>
                        </a:rPr>
                        <a:t>Количество жителей, привлеченных к систематическим занятиям спортом от ПДД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Century Gothic" pitchFamily="34" charset="0"/>
                        </a:rPr>
                        <a:t>221</a:t>
                      </a:r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entury Gothic" pitchFamily="34" charset="0"/>
                        </a:rPr>
                        <a:t>В том числе лица состоящие на учете в</a:t>
                      </a:r>
                      <a:r>
                        <a:rPr lang="ru-RU" sz="2000" b="0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ru-RU" sz="2000" baseline="0" dirty="0" smtClean="0">
                          <a:latin typeface="Century Gothic" pitchFamily="34" charset="0"/>
                        </a:rPr>
                        <a:t>КДН и ЗП</a:t>
                      </a:r>
                      <a:endParaRPr lang="ru-RU" sz="20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Century Gothic" pitchFamily="34" charset="0"/>
                        </a:rPr>
                        <a:t>13</a:t>
                      </a:r>
                      <a:endParaRPr lang="ru-RU" sz="24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103171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entury Gothic" pitchFamily="34" charset="0"/>
                        </a:rPr>
                        <a:t>В том числе лица с ОВЗ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Century Gothic" pitchFamily="34" charset="0"/>
                        </a:rPr>
                        <a:t>46</a:t>
                      </a:r>
                      <a:endParaRPr lang="ru-RU" sz="24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Содержимое 4"/>
          <p:cNvSpPr>
            <a:spLocks noGrp="1"/>
          </p:cNvSpPr>
          <p:nvPr>
            <p:ph idx="1"/>
          </p:nvPr>
        </p:nvSpPr>
        <p:spPr>
          <a:xfrm>
            <a:off x="395536" y="188640"/>
            <a:ext cx="7200800" cy="57606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entury Gothic" pitchFamily="34" charset="0"/>
              </a:rPr>
              <a:t>Программная деятельность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428423" y="764704"/>
            <a:ext cx="8320041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z="2000" dirty="0" smtClean="0">
                <a:latin typeface="Century Gothic" pitchFamily="34" charset="0"/>
              </a:rPr>
              <a:t>Занимающиеся «Атланта»:</a:t>
            </a:r>
            <a:endParaRPr kumimoji="0" lang="ru-RU" sz="2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 l="8420" r="6095"/>
          <a:stretch>
            <a:fillRect/>
          </a:stretch>
        </p:blipFill>
        <p:spPr bwMode="auto">
          <a:xfrm>
            <a:off x="0" y="6453336"/>
            <a:ext cx="914400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одержимое 4"/>
          <p:cNvSpPr txBox="1">
            <a:spLocks/>
          </p:cNvSpPr>
          <p:nvPr/>
        </p:nvSpPr>
        <p:spPr>
          <a:xfrm>
            <a:off x="8748464" y="6453336"/>
            <a:ext cx="32988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noProof="0" dirty="0" smtClean="0">
                <a:solidFill>
                  <a:schemeClr val="bg1"/>
                </a:solidFill>
                <a:latin typeface="Century Gothic" pitchFamily="34" charset="0"/>
              </a:rPr>
              <a:t>9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536</Words>
  <Application>Microsoft Office PowerPoint</Application>
  <PresentationFormat>Экран (4:3)</PresentationFormat>
  <Paragraphs>165</Paragraphs>
  <Slides>24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Победы «Атланта»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Субсидии из бюджета и доходы полученные от оказания платных услуг в 2019 году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MG</dc:creator>
  <cp:lastModifiedBy>MG</cp:lastModifiedBy>
  <cp:revision>194</cp:revision>
  <dcterms:created xsi:type="dcterms:W3CDTF">2018-04-10T08:38:44Z</dcterms:created>
  <dcterms:modified xsi:type="dcterms:W3CDTF">2020-04-14T13:05:52Z</dcterms:modified>
</cp:coreProperties>
</file>