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6" r:id="rId2"/>
    <p:sldId id="257" r:id="rId3"/>
    <p:sldId id="280" r:id="rId4"/>
    <p:sldId id="296" r:id="rId5"/>
    <p:sldId id="287" r:id="rId6"/>
    <p:sldId id="288" r:id="rId7"/>
    <p:sldId id="290" r:id="rId8"/>
    <p:sldId id="277" r:id="rId9"/>
    <p:sldId id="289" r:id="rId10"/>
    <p:sldId id="291" r:id="rId11"/>
    <p:sldId id="292" r:id="rId12"/>
    <p:sldId id="294" r:id="rId13"/>
    <p:sldId id="276" r:id="rId14"/>
    <p:sldId id="274" r:id="rId15"/>
    <p:sldId id="297" r:id="rId16"/>
    <p:sldId id="281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EFF5"/>
    <a:srgbClr val="B7E4EF"/>
    <a:srgbClr val="49BED8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>
      <p:cViewPr varScale="1">
        <p:scale>
          <a:sx n="114" d="100"/>
          <a:sy n="114" d="100"/>
        </p:scale>
        <p:origin x="240" y="114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_rels/chart2.xml.rels><?xml version="1.0" encoding="UTF-8" standalone="yes"?>
<Relationships xmlns="http://schemas.openxmlformats.org/package/2006/relationships"/>

</file>

<file path=ppt/charts/_rels/chart3.xml.rels><?xml version="1.0" encoding="UTF-8" standalone="yes"?>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
</file>

<file path=ppt/charts/_rels/chart4.xml.rels><?xml version="1.0" encoding="UTF-8" standalone="yes"?>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
</file>

<file path=ppt/charts/_rels/chart5.xml.rels><?xml version="1.0" encoding="UTF-8" standalone="yes"?>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
</file>

<file path=ppt/charts/_rels/chart6.xml.rels><?xml version="1.0" encoding="UTF-8" standalone="yes"?>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
</file>

<file path=ppt/charts/_rels/chart7.xml.rels><?xml version="1.0" encoding="UTF-8" standalone="yes"?>
<Relationships xmlns="http://schemas.openxmlformats.org/package/2006/relationships"><Relationship Id="rId2" Type="http://schemas.microsoft.com/office/2011/relationships/chartColorStyle" Target="colors6.xml"/><Relationship Id="rId1" Type="http://schemas.microsoft.com/office/2011/relationships/chartStyle" Target="style6.xml"/></Relationships>

</file>

<file path=ppt/charts/_rels/chart8.xml.rels><?xml version="1.0" encoding="UTF-8" standalone="yes"?>
<Relationships xmlns="http://schemas.openxmlformats.org/package/2006/relationships"><Relationship Id="rId2" Type="http://schemas.microsoft.com/office/2011/relationships/chartColorStyle" Target="colors7.xml"/><Relationship Id="rId1" Type="http://schemas.microsoft.com/office/2011/relationships/chartStyle" Target="style7.xml"/></Relationships>

</file>

<file path=ppt/charts/_rels/chart9.xml.rels><?xml version="1.0" encoding="UTF-8" standalone="yes"?>
<Relationships xmlns="http://schemas.openxmlformats.org/package/2006/relationships"><Relationship Id="rId2" Type="http://schemas.microsoft.com/office/2011/relationships/chartColorStyle" Target="colors8.xml"/><Relationship Id="rId1" Type="http://schemas.microsoft.com/office/2011/relationships/chartStyle" Target="style8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64 567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83 862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24 665 человек старше трудоспособного возраста)</c:v>
                </c:pt>
                <c:pt idx="1">
                  <c:v>Женщины (из них 32 035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64567</c:v>
                </c:pt>
                <c:pt idx="1">
                  <c:v>83862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</c:v>
                </c:pt>
                <c:pt idx="1">
                  <c:v>Свободно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628783658756961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медицинский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48325920115307"/>
          <c:y val="1.1975931002043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Занято</c:v>
                </c:pt>
                <c:pt idx="1">
                  <c:v>Свободно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95.64</c:v>
                </c:pt>
                <c:pt idx="1">
                  <c:v>4.3600000000000003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5368725885"/>
          <c:y val="0.79948978751416144"/>
          <c:w val="0.55223513981514838"/>
          <c:h val="0.13520966420416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Занято</c:v>
                </c:pt>
                <c:pt idx="1">
                  <c:v>Свободно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6785269785489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Lbls>
            <c:dLbl>
              <c:idx val="0"/>
              <c:layout>
                <c:manualLayout>
                  <c:x val="0.15216780733847302"/>
                  <c:y val="-5.96658572985036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462</a:t>
                    </a:r>
                    <a:r>
                      <a:rPr lang="en-US" baseline="0" dirty="0"/>
                      <a:t> 986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-0.12571177066086969"/>
                  <c:y val="-2.18297726926089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116 306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462986</c:v>
                </c:pt>
                <c:pt idx="1">
                  <c:v>116306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7.5588958264796779E-2"/>
          <c:w val="0.53109127416177559"/>
          <c:h val="0.468609092792867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39-4521-AA29-19022B32356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039-4521-AA29-19022B323564}"/>
              </c:ext>
            </c:extLst>
          </c:dPt>
          <c:dLbls>
            <c:dLbl>
              <c:idx val="0"/>
              <c:layout>
                <c:manualLayout>
                  <c:x val="0.162106081399294"/>
                  <c:y val="-4.4633426924716002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2.8137042907566176E-2"/>
                  <c:y val="-6.2826776258135722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12460690430493598"/>
                  <c:y val="-5.67468737555203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dLbl>
              <c:idx val="3"/>
              <c:layout>
                <c:manualLayout>
                  <c:x val="0.17686141256184451"/>
                  <c:y val="2.53266436067329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9-4521-AA29-19022B323564}"/>
                </c:ext>
              </c:extLst>
            </c:dLbl>
            <c:dLbl>
              <c:idx val="4"/>
              <c:layout>
                <c:manualLayout>
                  <c:x val="-0.22107676570230567"/>
                  <c:y val="-2.38144176156594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центр здоровья</c:v>
                </c:pt>
                <c:pt idx="3">
                  <c:v>патронаж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806</c:v>
                </c:pt>
                <c:pt idx="1">
                  <c:v>1876</c:v>
                </c:pt>
                <c:pt idx="2">
                  <c:v>867</c:v>
                </c:pt>
                <c:pt idx="3">
                  <c:v>1884</c:v>
                </c:pt>
                <c:pt idx="4">
                  <c:v>110972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057291956793659"/>
          <c:y val="0.60355215322549549"/>
          <c:w val="0.55454091993254717"/>
          <c:h val="0.31487421575094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8.8477197296626481E-2"/>
          <c:w val="0.52305211904532822"/>
          <c:h val="0.512081114839458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E2-403F-B7A7-E0C2626E27E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E2-403F-B7A7-E0C2626E27E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039-4521-AA29-19022B323564}"/>
              </c:ext>
            </c:extLst>
          </c:dPt>
          <c:dLbls>
            <c:dLbl>
              <c:idx val="0"/>
              <c:layout>
                <c:manualLayout>
                  <c:x val="-5.0931529186564101E-2"/>
                  <c:y val="-6.3588957330860216E-2"/>
                </c:manualLayout>
              </c:layout>
              <c:tx>
                <c:rich>
                  <a:bodyPr/>
                  <a:lstStyle/>
                  <a:p>
                    <a:fld id="{8345A715-4596-432F-870F-71BEEB46DFB7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AE2-403F-B7A7-E0C2626E27E5}"/>
                </c:ext>
              </c:extLst>
            </c:dLbl>
            <c:dLbl>
              <c:idx val="1"/>
              <c:layout>
                <c:manualLayout>
                  <c:x val="8.4411128722698528E-2"/>
                  <c:y val="-4.8659111986854346E-2"/>
                </c:manualLayout>
              </c:layout>
              <c:tx>
                <c:rich>
                  <a:bodyPr/>
                  <a:lstStyle/>
                  <a:p>
                    <a:fld id="{00A1CBB8-8F91-49CB-ADE3-F348566495E2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AE2-403F-B7A7-E0C2626E27E5}"/>
                </c:ext>
              </c:extLst>
            </c:dLbl>
            <c:dLbl>
              <c:idx val="2"/>
              <c:layout>
                <c:manualLayout>
                  <c:x val="-0.24117465349342435"/>
                  <c:y val="-2.3425374167977648E-2"/>
                </c:manualLayout>
              </c:layout>
              <c:tx>
                <c:rich>
                  <a:bodyPr/>
                  <a:lstStyle/>
                  <a:p>
                    <a:fld id="{778BE762-2D43-4F6B-9329-A53B7928D2E9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039-4521-AA29-19022B323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неотложные</c:v>
                </c:pt>
                <c:pt idx="1">
                  <c:v>активные</c:v>
                </c:pt>
                <c:pt idx="2">
                  <c:v>заболевание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12666</c:v>
                </c:pt>
                <c:pt idx="1">
                  <c:v>3279</c:v>
                </c:pt>
                <c:pt idx="2">
                  <c:v>447040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E2-403F-B7A7-E0C2626E27E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68515123739684"/>
          <c:y val="0.65048073779749616"/>
          <c:w val="0.5686296975252062"/>
          <c:h val="0.21502918759665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органов пищеварения</c:v>
                </c:pt>
                <c:pt idx="3">
                  <c:v>Болезни костно-мышечной системы</c:v>
                </c:pt>
                <c:pt idx="4">
                  <c:v>Болезни мочеполовой системы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64231</c:v>
                </c:pt>
                <c:pt idx="1">
                  <c:v>39344</c:v>
                </c:pt>
                <c:pt idx="2">
                  <c:v>19986</c:v>
                </c:pt>
                <c:pt idx="3">
                  <c:v>34258</c:v>
                </c:pt>
                <c:pt idx="4">
                  <c:v>13412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системы кровообращения</c:v>
                </c:pt>
                <c:pt idx="1">
                  <c:v>Болезни органов дыхания</c:v>
                </c:pt>
                <c:pt idx="2">
                  <c:v>Болезни органов пищеварения</c:v>
                </c:pt>
                <c:pt idx="3">
                  <c:v>Болезни костно-мышечной системы</c:v>
                </c:pt>
                <c:pt idx="4">
                  <c:v>Болезни мочеполовой системы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64853</c:v>
                </c:pt>
                <c:pt idx="1">
                  <c:v>44495</c:v>
                </c:pt>
                <c:pt idx="2">
                  <c:v>20154</c:v>
                </c:pt>
                <c:pt idx="3">
                  <c:v>35735</c:v>
                </c:pt>
                <c:pt idx="4">
                  <c:v>14814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58530112"/>
        <c:axId val="358530896"/>
      </c:barChart>
      <c:catAx>
        <c:axId val="358530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8530896"/>
        <c:crosses val="autoZero"/>
        <c:auto val="1"/>
        <c:lblAlgn val="ctr"/>
        <c:lblOffset val="100"/>
        <c:noMultiLvlLbl val="0"/>
      </c:catAx>
      <c:valAx>
        <c:axId val="3585308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5853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623769685039371E-3"/>
                  <c:y val="-2.6471762237718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857025098425197E-2"/>
                      <c:h val="7.012369816771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CC7-4802-A8AC-CD06A6E139BF}"/>
                </c:ext>
              </c:extLst>
            </c:dLbl>
            <c:dLbl>
              <c:idx val="1"/>
              <c:layout>
                <c:manualLayout>
                  <c:x val="-1.562438484252083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503124999999998E-2"/>
                      <c:h val="7.0123698167716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CC7-4802-A8AC-CD06A6E13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Коронавирусная инфекция</c:v>
                </c:pt>
                <c:pt idx="1">
                  <c:v>Вирусная пневмония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13440</c:v>
                </c:pt>
                <c:pt idx="1">
                  <c:v>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7-4802-A8AC-CD06A6E139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007980576"/>
        <c:axId val="1017541040"/>
      </c:barChart>
      <c:catAx>
        <c:axId val="1007980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541040"/>
        <c:crosses val="autoZero"/>
        <c:auto val="1"/>
        <c:lblAlgn val="ctr"/>
        <c:lblOffset val="100"/>
        <c:noMultiLvlLbl val="0"/>
      </c:catAx>
      <c:valAx>
        <c:axId val="101754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9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151784" y="4236192"/>
            <a:ext cx="7632848" cy="1026782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 за 2020 год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51784" y="5085184"/>
            <a:ext cx="7333844" cy="1499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«ГП №134 ДЗМ»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Козловой Ирины Викторовны</a:t>
            </a:r>
          </a:p>
        </p:txBody>
      </p:sp>
    </p:spTree>
    <p:extLst>
      <p:ext uri="{BB962C8B-B14F-4D97-AF65-F5344CB8AC3E}">
        <p14:creationId xmlns:p14="http://schemas.microsoft.com/office/powerpoint/2010/main" val="40660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по АПЦ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/>
          </p:nvPr>
        </p:nvGraphicFramePr>
        <p:xfrm>
          <a:off x="2246812" y="2996221"/>
          <a:ext cx="9282551" cy="33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1377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 по АПЦ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973319" y="2903572"/>
            <a:ext cx="1662926" cy="1626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E9CC1F-4B16-45C4-9F4A-2B9A4DE76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4" y="2965391"/>
            <a:ext cx="1582395" cy="1503276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C2A8F03-D22F-47F8-B659-A36674C0F114}"/>
              </a:ext>
            </a:extLst>
          </p:cNvPr>
          <p:cNvGraphicFramePr/>
          <p:nvPr/>
        </p:nvGraphicFramePr>
        <p:xfrm>
          <a:off x="2695569" y="1394877"/>
          <a:ext cx="8128000" cy="479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43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27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      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14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30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Roboto" panose="0200000000000000000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5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Маммографы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14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3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 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898896" y="1839747"/>
            <a:ext cx="1912051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239529" y="1844824"/>
            <a:ext cx="1897032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02391" y="1847340"/>
            <a:ext cx="189704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404628" y="234065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092918" y="2951315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161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743740" y="2409328"/>
            <a:ext cx="1800275" cy="587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6507893" y="294363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156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852077" y="294363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174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736058" y="2340650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71856" y="2340623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3008122" y="142544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11" y="1561848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6404628" y="142544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745256" y="1425440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07" y="1627153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543" y="1632979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2020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056410" y="1100084"/>
            <a:ext cx="2052306" cy="5641284"/>
            <a:chOff x="2882528" y="1100084"/>
            <a:chExt cx="2052306" cy="5641284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882528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2882606" y="3099732"/>
              <a:ext cx="205222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Применение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Для разделения потоков организован прием пациентов с признаками ОРВИ через специализированные фильтр-боксы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44584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84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869207" y="1100084"/>
            <a:ext cx="2052228" cy="5641284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3099732"/>
              <a:ext cx="205222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Оперативный мониторинг работы МО с помощью системы видеонаблюдения и отзывов пациентов в интернете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7243769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243690" y="2440487"/>
            <a:ext cx="2052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243767" y="3099732"/>
            <a:ext cx="2052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Привлечение дополнительных специалистов к борьбе с новой </a:t>
            </a:r>
            <a:r>
              <a:rPr lang="ru-RU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коронавирусной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инфекцией COVID-19 </a:t>
            </a:r>
          </a:p>
        </p:txBody>
      </p:sp>
      <p:sp>
        <p:nvSpPr>
          <p:cNvPr id="37" name="Овал 36"/>
          <p:cNvSpPr/>
          <p:nvPr/>
        </p:nvSpPr>
        <p:spPr>
          <a:xfrm>
            <a:off x="7409729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289" y="1247669"/>
            <a:ext cx="883524" cy="88352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9418638" y="1100084"/>
            <a:ext cx="2064522" cy="5629907"/>
            <a:chOff x="7298916" y="1100084"/>
            <a:chExt cx="2064522" cy="562990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311210" y="1689431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298916" y="1100084"/>
              <a:ext cx="2064522" cy="1986734"/>
              <a:chOff x="7298916" y="1100084"/>
              <a:chExt cx="2064522" cy="1986734"/>
            </a:xfrm>
          </p:grpSpPr>
          <p:sp>
            <p:nvSpPr>
              <p:cNvPr id="72" name="Прямоугольник 71"/>
              <p:cNvSpPr/>
              <p:nvPr/>
            </p:nvSpPr>
            <p:spPr>
              <a:xfrm>
                <a:off x="7298916" y="2440487"/>
                <a:ext cx="206452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Систематизация работы с хроническими больными</a:t>
                </a:r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7435319" y="1100084"/>
                <a:ext cx="1264928" cy="1264928"/>
              </a:xfrm>
              <a:prstGeom prst="ellipse">
                <a:avLst/>
              </a:prstGeom>
              <a:solidFill>
                <a:srgbClr val="D3EF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8168" y="1300331"/>
                <a:ext cx="821415" cy="821415"/>
              </a:xfrm>
              <a:prstGeom prst="rect">
                <a:avLst/>
              </a:prstGeom>
            </p:spPr>
          </p:pic>
        </p:grpSp>
      </p:grpSp>
      <p:sp>
        <p:nvSpPr>
          <p:cNvPr id="66" name="Скругленный прямоугольник 65"/>
          <p:cNvSpPr/>
          <p:nvPr/>
        </p:nvSpPr>
        <p:spPr>
          <a:xfrm>
            <a:off x="695400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07694" y="3099732"/>
            <a:ext cx="20522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</a:t>
            </a:r>
            <a:r>
              <a:rPr lang="en-US" sz="1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ip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телефонии с функцией записи телефонных разговоров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-центра – внедрение Единой медицинской справочной службы города Москвы 122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31797" y="1100084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300331"/>
            <a:ext cx="837130" cy="83713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54CF6DD-57AC-4431-ACDE-1A561CAA9AF3}"/>
              </a:ext>
            </a:extLst>
          </p:cNvPr>
          <p:cNvSpPr/>
          <p:nvPr/>
        </p:nvSpPr>
        <p:spPr>
          <a:xfrm>
            <a:off x="9430932" y="3099732"/>
            <a:ext cx="20522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выделенного врача для пациентов со множественными хроническими заболеваниями: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3000 пациентов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5 врачей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6 медсестер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службы патронажного ухода за маломобильными пациентами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850 пациентов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3 врача</a:t>
            </a:r>
          </a:p>
          <a:p>
            <a:r>
              <a: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3 медсестры</a:t>
            </a:r>
          </a:p>
        </p:txBody>
      </p:sp>
    </p:spTree>
    <p:extLst>
      <p:ext uri="{BB962C8B-B14F-4D97-AF65-F5344CB8AC3E}">
        <p14:creationId xmlns:p14="http://schemas.microsoft.com/office/powerpoint/2010/main" val="427630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51384" y="379563"/>
            <a:ext cx="4896544" cy="642084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Амбулаторный КТ-центр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7140621" y="1364220"/>
            <a:ext cx="4714159" cy="489316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апреля 2020 на базе головного здания ГБУЗ «ГП № 134 ДЗМ» функционирует амбулаторный КТ-центр (АКТЦ), принимающий пациентов районов Ясенево и Тёплый Стан круглосуточно, где проводится КТ ОГК с целью выявления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ковидной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пневмонии, проводится забор биоматериала и решается вопрос о дальнейшей тактике лечения или госпитализации пациента.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базе АКТЦ пациентам районов Ясенево и Тёплый Стан проведено 9932 исследования КТ ОГК. Выявлено 7225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ковидных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пневмоний и 180 бактериальных.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дальнейшего лечения пациента на дому на руки пациенту выдаются необходимые для лечения лекарственные препараты и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пульсоксиметры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2020 год госпитализировано 2248 </a:t>
            </a:r>
            <a:r>
              <a:rPr lang="ru-RU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ковидных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пациента районов Ясенево и Тёплый Стан.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79376" y="329149"/>
            <a:ext cx="1123324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7B4C9D-3559-4566-93A5-738E7FE6A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07764"/>
            <a:ext cx="6466183" cy="4849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689546" y="1299764"/>
            <a:ext cx="2093731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048328" y="1295201"/>
            <a:ext cx="2088232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2016224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77104" y="1312007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820940" y="13129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156378" y="1312008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134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569414" y="1853662"/>
            <a:ext cx="164393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1 317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смену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820940" y="1854023"/>
            <a:ext cx="1571204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750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смену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150143" y="1853662"/>
            <a:ext cx="164677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1 263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смену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579083" y="2754051"/>
            <a:ext cx="1941827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53 092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 (20 281 человек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830026" y="2754051"/>
            <a:ext cx="185015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40 177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(15 348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156378" y="2710560"/>
            <a:ext cx="1836166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55 160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(21 071 человек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148 429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1599671511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Медицинские организации оказывают помощь по различным профилям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628800"/>
            <a:ext cx="5328592" cy="456388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400" dirty="0"/>
              <a:t>Общая практика и терапия</a:t>
            </a:r>
          </a:p>
          <a:p>
            <a:pPr lvl="0"/>
            <a:r>
              <a:rPr lang="ru-RU" sz="1400" dirty="0"/>
              <a:t>Урология</a:t>
            </a:r>
          </a:p>
          <a:p>
            <a:pPr lvl="0"/>
            <a:r>
              <a:rPr lang="ru-RU" sz="1400" dirty="0"/>
              <a:t>Хирургия</a:t>
            </a:r>
          </a:p>
          <a:p>
            <a:pPr lvl="0"/>
            <a:r>
              <a:rPr lang="ru-RU" sz="1400" dirty="0"/>
              <a:t>Эндокринология</a:t>
            </a:r>
          </a:p>
          <a:p>
            <a:pPr lvl="0"/>
            <a:r>
              <a:rPr lang="ru-RU" sz="1400" dirty="0"/>
              <a:t>Кардиология</a:t>
            </a:r>
          </a:p>
          <a:p>
            <a:pPr lvl="0"/>
            <a:r>
              <a:rPr lang="ru-RU" sz="1400" dirty="0"/>
              <a:t>Неврология</a:t>
            </a:r>
          </a:p>
          <a:p>
            <a:pPr lvl="0"/>
            <a:r>
              <a:rPr lang="ru-RU" sz="1400" dirty="0"/>
              <a:t>Оториноларингология</a:t>
            </a:r>
          </a:p>
          <a:p>
            <a:pPr lvl="0"/>
            <a:r>
              <a:rPr lang="ru-RU" sz="1400" dirty="0"/>
              <a:t>Офтальмология</a:t>
            </a:r>
          </a:p>
          <a:p>
            <a:r>
              <a:rPr lang="ru-RU" sz="1400" dirty="0"/>
              <a:t>Ультразвуковая диагностика</a:t>
            </a:r>
          </a:p>
          <a:p>
            <a:pPr lvl="0"/>
            <a:r>
              <a:rPr lang="ru-RU" sz="1400" dirty="0"/>
              <a:t>Функциональная диагностика </a:t>
            </a:r>
          </a:p>
          <a:p>
            <a:pPr lvl="0"/>
            <a:r>
              <a:rPr lang="ru-RU" sz="1400" dirty="0"/>
              <a:t>Рентгенология</a:t>
            </a:r>
          </a:p>
          <a:p>
            <a:pPr lvl="0"/>
            <a:r>
              <a:rPr lang="ru-RU" sz="1400" dirty="0"/>
              <a:t>Инфекционные болезни</a:t>
            </a:r>
          </a:p>
          <a:p>
            <a:pPr lvl="0"/>
            <a:r>
              <a:rPr lang="ru-RU" sz="1400" dirty="0"/>
              <a:t>Медицинская реабилитация</a:t>
            </a:r>
          </a:p>
          <a:p>
            <a:pPr lvl="0"/>
            <a:r>
              <a:rPr lang="ru-RU" sz="1400" dirty="0"/>
              <a:t>Аллергология и пульмонология</a:t>
            </a:r>
          </a:p>
          <a:p>
            <a:pPr lvl="0"/>
            <a:r>
              <a:rPr lang="ru-RU" sz="1400" dirty="0"/>
              <a:t>Медицинская профилактика</a:t>
            </a: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79376" y="338601"/>
            <a:ext cx="5544692" cy="642084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помощь на дому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7032104" y="1171650"/>
            <a:ext cx="4464495" cy="484963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марта 2020 года, с учетом эпидемиологической ситуации, увеличено время работы службы вызова на дом с 8:00 до 20:00 ежедневно. 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день по районам Ясенево и Тёплый Стан работает около 40 бригад врачей и медицинских сестер.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Обеспечено усиление выездной амбулаторной службы сотрудниками отделений профилактики и клиническими ординаторами образовательных организаций высшего образования.</a:t>
            </a:r>
          </a:p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Адресная доставка лекарственных средств на дом по району Ясенево осуществлена 8076 пациентам.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479376" y="329149"/>
            <a:ext cx="1123324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932C71-EF37-4D4E-B0D0-D7AD60EA6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" y="1171650"/>
            <a:ext cx="6429604" cy="499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90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2020 года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39616" y="5126659"/>
            <a:ext cx="88570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За 2020 год повышение квалификации и профессиональную переподготовку прошли </a:t>
            </a:r>
            <a:r>
              <a:rPr lang="ru-RU" b="1" dirty="0">
                <a:ea typeface="Roboto" panose="02000000000000000000" pitchFamily="2" charset="0"/>
                <a:cs typeface="Roboto" panose="02000000000000000000" pitchFamily="2" charset="0"/>
              </a:rPr>
              <a:t>452</a:t>
            </a:r>
            <a:r>
              <a:rPr lang="ru-RU" dirty="0">
                <a:ea typeface="Roboto" panose="02000000000000000000" pitchFamily="2" charset="0"/>
                <a:cs typeface="Roboto" panose="02000000000000000000" pitchFamily="2" charset="0"/>
              </a:rPr>
              <a:t> работника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Медицинские работники прошли дополнительное обучение по работе в условиях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</a:t>
            </a:r>
            <a:r>
              <a:rPr lang="en-US" dirty="0"/>
              <a:t>COVID</a:t>
            </a:r>
            <a:r>
              <a:rPr lang="ru-RU" dirty="0"/>
              <a:t>-19</a:t>
            </a: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609801" y="1412776"/>
          <a:ext cx="3324692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4439816" y="1436726"/>
          <a:ext cx="3324692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8400256" y="1436726"/>
          <a:ext cx="3278160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43472" y="2579495"/>
            <a:ext cx="1580725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Укомплектованность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98%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53823" y="2590202"/>
            <a:ext cx="1598604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Укомплектованность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95,64%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103270" y="2608274"/>
            <a:ext cx="1656184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Укомплектованность</a:t>
            </a:r>
          </a:p>
          <a:p>
            <a:pPr algn="ctr"/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96%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551384" y="404664"/>
            <a:ext cx="1101722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51384" y="429964"/>
            <a:ext cx="11089232" cy="863501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В 2020 году за высокий профессионализм и самоотверженный труд, в том числе за оказание помощи пациентам с </a:t>
            </a:r>
            <a:r>
              <a:rPr lang="ru-RU" sz="1800" dirty="0" err="1"/>
              <a:t>коронавирусной</a:t>
            </a:r>
            <a:r>
              <a:rPr lang="ru-RU" sz="1800" dirty="0"/>
              <a:t> инфекцией (COVID-19) были награждены </a:t>
            </a:r>
            <a:r>
              <a:rPr lang="ru-RU" sz="1800" b="1" dirty="0"/>
              <a:t>66</a:t>
            </a:r>
            <a:r>
              <a:rPr lang="ru-RU" sz="1800" dirty="0"/>
              <a:t> медицинских работников учреждения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3EA95-112A-49A9-A309-43D6C421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24" y="1293465"/>
            <a:ext cx="8568952" cy="545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607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8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2020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35384612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705714" y="1484784"/>
            <a:ext cx="1800276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579 292</a:t>
            </a:r>
            <a:endParaRPr lang="en-US" sz="3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в 2020 году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0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75430884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130394812"/>
              </p:ext>
            </p:extLst>
          </p:nvPr>
        </p:nvGraphicFramePr>
        <p:xfrm>
          <a:off x="8152311" y="2988798"/>
          <a:ext cx="3159536" cy="3227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взрослому населению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2397" y="2224896"/>
            <a:ext cx="445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2020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197621" y="4499155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3201841" y="5281315"/>
            <a:ext cx="5544691" cy="1440160"/>
          </a:xfrm>
        </p:spPr>
        <p:txBody>
          <a:bodyPr>
            <a:normAutofit/>
          </a:bodyPr>
          <a:lstStyle/>
          <a:p>
            <a:r>
              <a:rPr lang="ru-RU" sz="2000" dirty="0"/>
              <a:t>Всемирная неделя борьбы с глаукомой</a:t>
            </a:r>
          </a:p>
          <a:p>
            <a:r>
              <a:rPr lang="ru-RU" sz="2000" dirty="0"/>
              <a:t>Всемирный день борьбы против туберкулеза</a:t>
            </a:r>
          </a:p>
          <a:p>
            <a:r>
              <a:rPr lang="ru-RU" sz="2000" dirty="0"/>
              <a:t>Всемирный день сердца</a:t>
            </a:r>
          </a:p>
          <a:p>
            <a:pPr marL="0" lvl="0" indent="0">
              <a:buNone/>
            </a:pP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3107631" y="4581128"/>
            <a:ext cx="57246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A386EA-10D7-4B8E-A9AB-A4D933443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927" y="-16099"/>
            <a:ext cx="8432145" cy="4491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269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819</Words>
  <Application>Microsoft Office PowerPoint</Application>
  <PresentationFormat>Широкоэкранный</PresentationFormat>
  <Paragraphs>201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 за 2020 год</vt:lpstr>
      <vt:lpstr>Основные показатели</vt:lpstr>
      <vt:lpstr>Медицинские организации оказывают помощь по различным профилям</vt:lpstr>
      <vt:lpstr>Медицинская помощь на дому</vt:lpstr>
      <vt:lpstr>Кадры 2020 года</vt:lpstr>
      <vt:lpstr>В 2020 году за высокий профессионализм и самоотверженный труд, в том числе за оказание помощи пациентам с коронавирусной инфекцией (COVID-19) были награждены 66 медицинских работников учреждения</vt:lpstr>
      <vt:lpstr>Посещения поликлиники в 2020 году </vt:lpstr>
      <vt:lpstr>Прививочная работа: гепатит, корь, краснуха, дифтерия</vt:lpstr>
      <vt:lpstr>Участие в массовых акциях</vt:lpstr>
      <vt:lpstr>Показатели заболеваемости по АПЦ</vt:lpstr>
      <vt:lpstr>Показатели заболеваемости по АПЦ</vt:lpstr>
      <vt:lpstr>Основные показатели. Инвалиды  и участники ВОВ</vt:lpstr>
      <vt:lpstr>Оборудование поликлиники</vt:lpstr>
      <vt:lpstr>Работа по рассмотрению жалоб и обращений граждан</vt:lpstr>
      <vt:lpstr>Мероприятия в поликлиниках, реализованные в 2020 году</vt:lpstr>
      <vt:lpstr>Амбулаторный КТ-центр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Infoadmin</cp:lastModifiedBy>
  <cp:revision>246</cp:revision>
  <cp:lastPrinted>2019-02-21T07:39:25Z</cp:lastPrinted>
  <dcterms:created xsi:type="dcterms:W3CDTF">2019-02-11T07:19:05Z</dcterms:created>
  <dcterms:modified xsi:type="dcterms:W3CDTF">2021-02-08T07:50:36Z</dcterms:modified>
</cp:coreProperties>
</file>