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257" r:id="rId3"/>
    <p:sldId id="309" r:id="rId4"/>
    <p:sldId id="327" r:id="rId5"/>
    <p:sldId id="318" r:id="rId6"/>
    <p:sldId id="360" r:id="rId7"/>
    <p:sldId id="361" r:id="rId8"/>
    <p:sldId id="319" r:id="rId9"/>
    <p:sldId id="320" r:id="rId10"/>
    <p:sldId id="322" r:id="rId11"/>
    <p:sldId id="328" r:id="rId12"/>
    <p:sldId id="350" r:id="rId13"/>
    <p:sldId id="351" r:id="rId14"/>
    <p:sldId id="353" r:id="rId15"/>
    <p:sldId id="352" r:id="rId16"/>
    <p:sldId id="354" r:id="rId17"/>
    <p:sldId id="355" r:id="rId18"/>
    <p:sldId id="356" r:id="rId19"/>
    <p:sldId id="357" r:id="rId20"/>
    <p:sldId id="358" r:id="rId21"/>
    <p:sldId id="359" r:id="rId22"/>
    <p:sldId id="329" r:id="rId23"/>
    <p:sldId id="330" r:id="rId24"/>
    <p:sldId id="333" r:id="rId25"/>
    <p:sldId id="334" r:id="rId26"/>
    <p:sldId id="335" r:id="rId27"/>
    <p:sldId id="336" r:id="rId28"/>
    <p:sldId id="337" r:id="rId29"/>
    <p:sldId id="338" r:id="rId30"/>
    <p:sldId id="346" r:id="rId31"/>
    <p:sldId id="339" r:id="rId32"/>
    <p:sldId id="341" r:id="rId33"/>
    <p:sldId id="342" r:id="rId34"/>
    <p:sldId id="343" r:id="rId35"/>
    <p:sldId id="344" r:id="rId36"/>
    <p:sldId id="345" r:id="rId37"/>
    <p:sldId id="340" r:id="rId38"/>
    <p:sldId id="348" r:id="rId39"/>
    <p:sldId id="362" r:id="rId4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3735" autoAdjust="0"/>
  </p:normalViewPr>
  <p:slideViewPr>
    <p:cSldViewPr>
      <p:cViewPr varScale="1">
        <p:scale>
          <a:sx n="108" d="100"/>
          <a:sy n="108" d="100"/>
        </p:scale>
        <p:origin x="168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6D7BED5-2A0D-4450-A360-E7AA38A5445C}" type="datetimeFigureOut">
              <a:rPr lang="ru-RU"/>
              <a:pPr>
                <a:defRPr/>
              </a:pPr>
              <a:t>14.04.2021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52D024A-ECA6-43E9-ABBA-F2C40C2364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949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5204E6-845C-418B-817F-F8C7BFF30FC4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D9E1-706B-43A3-AE0D-7A55A2D1269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946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D024A-ECA6-43E9-ABBA-F2C40C236495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595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BF24A-0420-4505-9E5D-1CA9483658F6}" type="datetime1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E7383-A81E-4D58-BC22-8C24419BEC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621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0B15B-6D05-42A3-AECD-6D907146C6B6}" type="datetime1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C49A8-78B6-4D4B-8CC7-56AEBB7B47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188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8CD9E-5A46-4217-BF22-630667395DED}" type="datetime1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5C89F-B6F9-4388-9AEF-D25EEE2D30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93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2B688-FA3A-43CE-AF4C-7CBF95D1528B}" type="datetime1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C315F-1857-42E9-B007-2FBD627BDE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88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6EFBA-09D5-4A1B-B73A-3754718E8EA6}" type="datetime1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7FB2F-D7B3-40B5-B0CC-D7CFD3D8AD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635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642D0-FDBF-4F11-AB92-544A56BBF884}" type="datetime1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846D9-1B51-4C0B-BBB1-943512DD9F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535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E63A4-36B3-4104-BDE1-AA64807F4A1F}" type="datetime1">
              <a:rPr lang="ru-RU" smtClean="0"/>
              <a:t>14.04.2021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BD9B2-88FA-4E14-9AD9-BD6FA84EB6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912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5AB8C-ACB0-428C-B29C-637A7157303A}" type="datetime1">
              <a:rPr lang="ru-RU" smtClean="0"/>
              <a:t>14.04.2021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1A258-15AF-445A-828D-66DD263303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727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42996-7A7D-4908-8B36-BE0C97E354FA}" type="datetime1">
              <a:rPr lang="ru-RU" smtClean="0"/>
              <a:t>14.04.2021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89B36-5ED9-424F-AFA9-7365B670C8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717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8C432-E783-4C46-9C0C-94DF2CDDD2AD}" type="datetime1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F85BC-12C6-4B5F-A1F4-D98286F9F0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42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25190-8AEA-4F09-B1B3-2A494FBD9BA9}" type="datetime1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6F889-1431-4704-937B-01F8F962EB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330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853808-96E3-4563-9145-773EC6E7DFD3}" type="datetime1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1B01E0-9055-4FEE-882F-E5BA4218C6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56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.jpeg"/><Relationship Id="rId7" Type="http://schemas.microsoft.com/office/2007/relationships/hdphoto" Target="../media/hdphoto5.wdp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9.png"/><Relationship Id="rId5" Type="http://schemas.microsoft.com/office/2007/relationships/hdphoto" Target="../media/hdphoto4.wdp"/><Relationship Id="rId4" Type="http://schemas.openxmlformats.org/officeDocument/2006/relationships/image" Target="../media/image98.png"/><Relationship Id="rId9" Type="http://schemas.microsoft.com/office/2007/relationships/hdphoto" Target="../media/hdphoto6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02" y="2092694"/>
            <a:ext cx="8285300" cy="421662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030288" cy="10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8" y="115888"/>
            <a:ext cx="1023937" cy="10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3" name="Прямоугольник 1"/>
          <p:cNvSpPr>
            <a:spLocks noChangeArrowheads="1"/>
          </p:cNvSpPr>
          <p:nvPr/>
        </p:nvSpPr>
        <p:spPr bwMode="auto">
          <a:xfrm>
            <a:off x="1547813" y="377825"/>
            <a:ext cx="626427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altLang="ru-RU" sz="2800">
                <a:ea typeface="Calibri" pitchFamily="34" charset="0"/>
                <a:cs typeface="Times New Roman" pitchFamily="18" charset="0"/>
              </a:rPr>
              <a:t>Управа Района Ясенево города Москвы</a:t>
            </a:r>
          </a:p>
        </p:txBody>
      </p:sp>
      <p:sp>
        <p:nvSpPr>
          <p:cNvPr id="2054" name="Прямоугольник 2"/>
          <p:cNvSpPr>
            <a:spLocks noChangeArrowheads="1"/>
          </p:cNvSpPr>
          <p:nvPr/>
        </p:nvSpPr>
        <p:spPr bwMode="auto">
          <a:xfrm>
            <a:off x="250825" y="1154113"/>
            <a:ext cx="87137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2800" b="1" dirty="0" smtClean="0"/>
              <a:t>ОТЧЕТ О РЕЗУЛЬТАТАХ  ДЕЯТЕЛЬНОСТИ УПРАВЫ РАЙОНА ЯСЕНЕВО ГОРОДА МОСКВЫ ЗА 2020 ГОД.</a:t>
            </a:r>
            <a:endParaRPr lang="ru-RU" altLang="ru-RU" sz="2800" b="1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1403350" y="958850"/>
            <a:ext cx="6408738" cy="222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0"/>
            <a:ext cx="850728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Подготовка к осенне – зимней эксплуатации 2020-2021гг</a:t>
            </a:r>
            <a:r>
              <a:rPr lang="ru-RU" sz="2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375" y="548680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ходе подготовки к осенне-зимней эксплуатации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2020-21гг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силами ГБУ «Жилищник района Ясенево» произведены ремонтно-восстановительные работы инженерных коммуникаций: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частичная замена аварийных участков системы центрального отопления - в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строениях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815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п.м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частичная замена аварийных участков системы холодного водоснабжения - в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строениях /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247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частичная замена аварийных участков системы горячего водоснабжения - в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строениях /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394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200" dirty="0" smtClean="0"/>
              <a:t>         </a:t>
            </a:r>
            <a:endParaRPr lang="ru-RU" sz="1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671" y="1524797"/>
            <a:ext cx="2733768" cy="3645024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4288582"/>
            <a:ext cx="3220239" cy="240763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28" y="3861048"/>
            <a:ext cx="2413552" cy="2977588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3" t="11551"/>
          <a:stretch/>
        </p:blipFill>
        <p:spPr>
          <a:xfrm>
            <a:off x="316529" y="1534034"/>
            <a:ext cx="2455271" cy="3047094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92280" y="6513651"/>
            <a:ext cx="2133600" cy="365125"/>
          </a:xfrm>
        </p:spPr>
        <p:txBody>
          <a:bodyPr/>
          <a:lstStyle/>
          <a:p>
            <a:pPr>
              <a:defRPr/>
            </a:pPr>
            <a:fld id="{BDAE7383-A81E-4D58-BC22-8C24419BEC66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10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53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0"/>
            <a:ext cx="850728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Капитальный ремонт МКД</a:t>
            </a:r>
            <a:endParaRPr lang="ru-RU" sz="2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375" y="440286"/>
            <a:ext cx="90625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2020г. на территории района Ясенево Фондом капитального ремонта г. Москвы, в рамках Региональной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капитального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ремонта общего имущества МКД, проведен капитальный ремонт кровли и фасадов четырех многоквартирных домов.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трем домам с адресам: Вильнюсская ул. д.7корп.2; Новоясеневский пр-т д.12 корп. 1, и Новоясеневский пр-т д. 22 корп.1 работы завершены в полном объеме. Завершение работ по капитальному ремонту многоквартирного дома по адресу: Вильнюсская ул. д. 8 корп. 2 перенесено на 2021г. </a:t>
            </a:r>
            <a:endParaRPr lang="ru-RU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64" y="1700808"/>
            <a:ext cx="3657488" cy="5020667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340768"/>
            <a:ext cx="2841780" cy="3789040"/>
          </a:xfrm>
          <a:prstGeom prst="rect">
            <a:avLst/>
          </a:prstGeom>
          <a:ln w="9525" cap="sq">
            <a:solidFill>
              <a:schemeClr val="tx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92" y="1635969"/>
            <a:ext cx="2915816" cy="2186862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56" y="4070154"/>
            <a:ext cx="3563888" cy="2672916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7001535" y="6472416"/>
            <a:ext cx="2133600" cy="365125"/>
          </a:xfrm>
        </p:spPr>
        <p:txBody>
          <a:bodyPr/>
          <a:lstStyle/>
          <a:p>
            <a:pPr>
              <a:defRPr/>
            </a:pPr>
            <a:fld id="{BDAE7383-A81E-4D58-BC22-8C24419BEC66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11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27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082" y="-243408"/>
            <a:ext cx="8229600" cy="1143000"/>
          </a:xfrm>
        </p:spPr>
        <p:txBody>
          <a:bodyPr/>
          <a:lstStyle/>
          <a:p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816" y="934771"/>
            <a:ext cx="3898776" cy="1540768"/>
          </a:xfrm>
        </p:spPr>
        <p:txBody>
          <a:bodyPr/>
          <a:lstStyle/>
          <a:p>
            <a:pPr marL="0" indent="0" algn="just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Завершен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этап реконструкции развязки 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пересечении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МКАД с Профсоюзной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улицей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участке построены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левоповоротные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съезды и разворотная эстакада, выполнено расширения МКАД.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858" y="934771"/>
            <a:ext cx="4839013" cy="269772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858" y="3789040"/>
            <a:ext cx="4839013" cy="27450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780928"/>
            <a:ext cx="3929714" cy="33682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19290" y="6534041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12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71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908720" y="899818"/>
            <a:ext cx="592177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4238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За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прошедший год решены следующие проблемные вопросы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154238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-расторгнут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договор аренды земельного участка 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пересечении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Новоясеневского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проспекта с ул. Ясногорская и ул.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Тарусская,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ранее предоставленный ООО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«ПРОИЗВОДСТВЕННАЯ ФИРМА «МАКЕТ»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87824" y="192223"/>
            <a:ext cx="2770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Строительство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429000"/>
            <a:ext cx="4728354" cy="27363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02670"/>
            <a:ext cx="4283968" cy="32129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1671" y="6471512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13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67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4"/>
          <p:cNvSpPr>
            <a:spLocks noChangeArrowheads="1"/>
          </p:cNvSpPr>
          <p:nvPr/>
        </p:nvSpPr>
        <p:spPr bwMode="auto">
          <a:xfrm>
            <a:off x="250825" y="827088"/>
            <a:ext cx="391547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        Завершение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строительно-монтажных работ и ввод в эксплуатацию футбольного поля по 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адресу: 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ул. Паустовского, вл.6, корп.2,  планируется 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в декабре 2021г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9699" name="Прямоугольник 5"/>
          <p:cNvSpPr>
            <a:spLocks noChangeArrowheads="1"/>
          </p:cNvSpPr>
          <p:nvPr/>
        </p:nvSpPr>
        <p:spPr bwMode="auto">
          <a:xfrm>
            <a:off x="395288" y="2276475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sp>
        <p:nvSpPr>
          <p:cNvPr id="29704" name="Прямоугольник 9"/>
          <p:cNvSpPr>
            <a:spLocks noChangeArrowheads="1"/>
          </p:cNvSpPr>
          <p:nvPr/>
        </p:nvSpPr>
        <p:spPr bwMode="auto">
          <a:xfrm>
            <a:off x="2987675" y="44624"/>
            <a:ext cx="2770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Строительство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996952"/>
            <a:ext cx="3831563" cy="23762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757839"/>
            <a:ext cx="4536504" cy="26125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3486620"/>
            <a:ext cx="4536504" cy="28951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36059" y="6505546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14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09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744819"/>
            <a:ext cx="4176464" cy="29322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-1404664" y="756083"/>
            <a:ext cx="504056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11313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Введена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эксплуатацию перехватывающая парковка ГКУ «АМПП» 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175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118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машиномест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расположенные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вблизи метро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Теплый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Стан:</a:t>
            </a:r>
          </a:p>
          <a:p>
            <a:pPr marL="1611313"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-около ТЦ «Твин Плаза»</a:t>
            </a:r>
          </a:p>
          <a:p>
            <a:pPr marL="1611313"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-ул. Профсоюзная, вл. 125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768898"/>
            <a:ext cx="5256584" cy="28044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4462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15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51732"/>
            <a:ext cx="4320480" cy="29252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66167" y="-315416"/>
            <a:ext cx="8229600" cy="1143000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92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6167" y="-243408"/>
            <a:ext cx="8229600" cy="1143000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4681" y="1052736"/>
            <a:ext cx="4569836" cy="564179"/>
          </a:xfrm>
        </p:spPr>
        <p:txBody>
          <a:bodyPr/>
          <a:lstStyle/>
          <a:p>
            <a:pPr marL="10710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Автобусные остановки нового типа установлены на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протяжении Литовского бульвара.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52" y="2492896"/>
            <a:ext cx="4067944" cy="410445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52736"/>
            <a:ext cx="4115650" cy="468052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6463539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16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74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4775043"/>
            <a:ext cx="3823248" cy="16782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351" y="-243408"/>
            <a:ext cx="8229600" cy="1143000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бщественные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8421" y="828710"/>
            <a:ext cx="4282730" cy="132474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прошедший год на сайте Активный гражданин были проведены 6 общественных обсуждений с принятыми положительными решениями о внесении изменений в проектах землепользования и застройки.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52" y="1916832"/>
            <a:ext cx="4246648" cy="153389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552" y="908720"/>
            <a:ext cx="3823248" cy="185792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553" y="2853529"/>
            <a:ext cx="3823248" cy="181447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356" y="3571276"/>
            <a:ext cx="4253644" cy="122587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266" y="4917705"/>
            <a:ext cx="4275734" cy="14954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17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7"/>
          <p:cNvSpPr>
            <a:spLocks noChangeArrowheads="1"/>
          </p:cNvSpPr>
          <p:nvPr/>
        </p:nvSpPr>
        <p:spPr bwMode="auto">
          <a:xfrm>
            <a:off x="4889118" y="4376137"/>
            <a:ext cx="1985095" cy="276999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ул. Вильнюсская, вл. 5 </a:t>
            </a:r>
            <a:endParaRPr lang="ru-RU" altLang="ru-RU" sz="12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7"/>
          <p:cNvSpPr>
            <a:spLocks noChangeArrowheads="1"/>
          </p:cNvSpPr>
          <p:nvPr/>
        </p:nvSpPr>
        <p:spPr bwMode="auto">
          <a:xfrm>
            <a:off x="4889118" y="6136131"/>
            <a:ext cx="1781834" cy="276999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ул. Тарусская, вл.3А </a:t>
            </a:r>
            <a:endParaRPr lang="ru-RU" altLang="ru-RU" sz="1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7"/>
          <p:cNvSpPr>
            <a:spLocks noChangeArrowheads="1"/>
          </p:cNvSpPr>
          <p:nvPr/>
        </p:nvSpPr>
        <p:spPr bwMode="auto">
          <a:xfrm>
            <a:off x="360162" y="6076474"/>
            <a:ext cx="2467278" cy="276999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ул. Голубинская, вл.16, стр. 2 </a:t>
            </a:r>
            <a:endParaRPr lang="ru-RU" altLang="ru-RU" sz="12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7"/>
          <p:cNvSpPr>
            <a:spLocks noChangeArrowheads="1"/>
          </p:cNvSpPr>
          <p:nvPr/>
        </p:nvSpPr>
        <p:spPr bwMode="auto">
          <a:xfrm>
            <a:off x="360162" y="3140968"/>
            <a:ext cx="2607702" cy="276999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b="1" dirty="0" err="1">
                <a:solidFill>
                  <a:schemeClr val="bg1"/>
                </a:solidFill>
                <a:latin typeface="Arial" charset="0"/>
              </a:rPr>
              <a:t>Новоясеневский</a:t>
            </a:r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1200" b="1" dirty="0" err="1">
                <a:solidFill>
                  <a:schemeClr val="bg1"/>
                </a:solidFill>
                <a:latin typeface="Arial" charset="0"/>
              </a:rPr>
              <a:t>пр-кт</a:t>
            </a:r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, вл. 1Б/5 </a:t>
            </a:r>
            <a:endParaRPr lang="ru-RU" altLang="ru-RU" sz="12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7"/>
          <p:cNvSpPr>
            <a:spLocks noChangeArrowheads="1"/>
          </p:cNvSpPr>
          <p:nvPr/>
        </p:nvSpPr>
        <p:spPr bwMode="auto">
          <a:xfrm>
            <a:off x="360162" y="4498044"/>
            <a:ext cx="3166060" cy="276999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b="1" dirty="0">
                <a:solidFill>
                  <a:schemeClr val="bg1"/>
                </a:solidFill>
              </a:rPr>
              <a:t>Производственная зона №62 «Теплый Стан»</a:t>
            </a:r>
            <a:endParaRPr lang="ru-RU" altLang="ru-RU" sz="12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7"/>
          <p:cNvSpPr>
            <a:spLocks noChangeArrowheads="1"/>
          </p:cNvSpPr>
          <p:nvPr/>
        </p:nvSpPr>
        <p:spPr bwMode="auto">
          <a:xfrm>
            <a:off x="6682163" y="2469495"/>
            <a:ext cx="1975284" cy="276999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b="1">
                <a:solidFill>
                  <a:schemeClr val="bg1"/>
                </a:solidFill>
              </a:rPr>
              <a:t>ул. Профсоюзная, вл. 127А</a:t>
            </a:r>
            <a:endParaRPr lang="ru-RU" altLang="ru-RU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0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4"/>
          <p:cNvSpPr>
            <a:spLocks noChangeArrowheads="1"/>
          </p:cNvSpPr>
          <p:nvPr/>
        </p:nvSpPr>
        <p:spPr bwMode="auto">
          <a:xfrm>
            <a:off x="272071" y="847148"/>
            <a:ext cx="42311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        На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территории района ведется 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строительство 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спортивно-оздоровительного комплекса с 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гостиницей ООО «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Спартак-волейбол» по адресу: </a:t>
            </a:r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Новоясеневский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пр-кт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, вл. 3.</a:t>
            </a:r>
            <a:endParaRPr lang="ru-RU" altLang="ru-RU" b="1" dirty="0"/>
          </a:p>
        </p:txBody>
      </p:sp>
      <p:sp>
        <p:nvSpPr>
          <p:cNvPr id="29699" name="Прямоугольник 5"/>
          <p:cNvSpPr>
            <a:spLocks noChangeArrowheads="1"/>
          </p:cNvSpPr>
          <p:nvPr/>
        </p:nvSpPr>
        <p:spPr bwMode="auto">
          <a:xfrm>
            <a:off x="395288" y="2276475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sp>
        <p:nvSpPr>
          <p:cNvPr id="29704" name="Прямоугольник 9"/>
          <p:cNvSpPr>
            <a:spLocks noChangeArrowheads="1"/>
          </p:cNvSpPr>
          <p:nvPr/>
        </p:nvSpPr>
        <p:spPr bwMode="auto">
          <a:xfrm>
            <a:off x="2987675" y="192088"/>
            <a:ext cx="2770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Строительство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7062" t="5480" r="6091" b="5537"/>
          <a:stretch/>
        </p:blipFill>
        <p:spPr>
          <a:xfrm>
            <a:off x="4605012" y="3739805"/>
            <a:ext cx="4371810" cy="28578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012" y="798947"/>
            <a:ext cx="4370834" cy="28578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0" y="2852936"/>
            <a:ext cx="4401616" cy="30900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9155" y="6526669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18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479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537" y="1143000"/>
            <a:ext cx="4114800" cy="1540768"/>
          </a:xfrm>
        </p:spPr>
        <p:txBody>
          <a:bodyPr/>
          <a:lstStyle/>
          <a:p>
            <a:pPr marL="0" indent="0" algn="just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Многофункционального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здания с помещениями хранения автотранспорта, бытового обслуживания и торгового назначения по адресу: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Новоясеневский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просп., вл. 1-В, стр.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336" y="836712"/>
            <a:ext cx="4499992" cy="326454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08" y="3155628"/>
            <a:ext cx="4465256" cy="356468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18304" y="6492875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19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9"/>
          <p:cNvSpPr>
            <a:spLocks noChangeArrowheads="1"/>
          </p:cNvSpPr>
          <p:nvPr/>
        </p:nvSpPr>
        <p:spPr bwMode="auto">
          <a:xfrm>
            <a:off x="2987675" y="192088"/>
            <a:ext cx="2770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Строительство</a:t>
            </a:r>
          </a:p>
        </p:txBody>
      </p:sp>
    </p:spTree>
    <p:extLst>
      <p:ext uri="{BB962C8B-B14F-4D97-AF65-F5344CB8AC3E}">
        <p14:creationId xmlns:p14="http://schemas.microsoft.com/office/powerpoint/2010/main" val="257873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907704" y="30007"/>
            <a:ext cx="5472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Благоустройство района</a:t>
            </a:r>
          </a:p>
        </p:txBody>
      </p:sp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83308" y="553882"/>
            <a:ext cx="387732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       В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связи с введением ограничительных мер, связанных с распространением новой </a:t>
            </a:r>
            <a:r>
              <a:rPr lang="ru-RU" altLang="ru-RU" sz="1400" dirty="0" err="1">
                <a:latin typeface="Times New Roman" pitchFamily="18" charset="0"/>
                <a:cs typeface="Times New Roman" pitchFamily="18" charset="0"/>
              </a:rPr>
              <a:t>коронавирусной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 инфекции COVID-19, основные мероприятия по благоустройству, запланированные к выполнению в 2020 году, были отменены и будут реализованы в 2021 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году. В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2020 году в рамках программы благоустройства дворовых территорий были заключены государственные контракты на общую сумму 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65 575, 52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руб.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08" y="3068960"/>
            <a:ext cx="4608512" cy="3546012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1" r="7475" b="47284"/>
          <a:stretch/>
        </p:blipFill>
        <p:spPr>
          <a:xfrm>
            <a:off x="4139952" y="620688"/>
            <a:ext cx="4761075" cy="3168352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2534" y="980728"/>
            <a:ext cx="3826768" cy="2232248"/>
          </a:xfrm>
        </p:spPr>
        <p:txBody>
          <a:bodyPr/>
          <a:lstStyle/>
          <a:p>
            <a:pPr marL="0" indent="0" algn="just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Складского комплекса ООО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«Русь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Логистик» по адресу: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Голубинская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вл. 8А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31586"/>
            <a:ext cx="4680520" cy="35103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980728"/>
            <a:ext cx="4726360" cy="32285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10400" y="6459413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20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9"/>
          <p:cNvSpPr>
            <a:spLocks noChangeArrowheads="1"/>
          </p:cNvSpPr>
          <p:nvPr/>
        </p:nvSpPr>
        <p:spPr bwMode="auto">
          <a:xfrm>
            <a:off x="2987675" y="192088"/>
            <a:ext cx="2770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Строительство</a:t>
            </a:r>
          </a:p>
        </p:txBody>
      </p:sp>
    </p:spTree>
    <p:extLst>
      <p:ext uri="{BB962C8B-B14F-4D97-AF65-F5344CB8AC3E}">
        <p14:creationId xmlns:p14="http://schemas.microsoft.com/office/powerpoint/2010/main" val="311678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98629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Выявление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фактов незаконного использования земельных участков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142747"/>
            <a:ext cx="51125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Неотъемлемой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частью работы управы района является работа по выявлению фактов незаконного использования земельных участков.</a:t>
            </a:r>
          </a:p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год демонтировано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№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819-ПП -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13 капитальных объектов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– (общей площадью 5745,4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.)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 №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614-ПП -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23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некапитальных объектов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общей площадью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32467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052736"/>
            <a:ext cx="3428218" cy="216656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284984"/>
            <a:ext cx="4038095" cy="31683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5" y="3284984"/>
            <a:ext cx="3932275" cy="31683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519017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21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44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80498" y="188640"/>
            <a:ext cx="54499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Работа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потребительского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рынка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783868"/>
            <a:ext cx="4137732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сфере торговли и услуг на территории района Ясенево функционирует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570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стационарных предприятий потребительского рынка и услуг,                                         3 сельскохозяйственных рынка, ярмарка выходного дня и региональная ярмарка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Обеспеченность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1 тысячу жителей торговыми площадями выше существующего норматива и составляет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188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(980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кв. м при нормативе 520 кв. м на 1 тыс. жителей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Схемой размещения НТО предусмотрено 53 адреса для размещения объектов мелкорозничной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сети со специализацией: «Печать»-29, «Мороженое»-20, «Овощи-фрукты»-1, «Хлеб»-1, «Молоко»-1, «Продовольственные товары»-1. В  ежемесячном режиме проводится мониторинг работы  нестационарных торговых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 по соблюдению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ассортиментного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перечня, внешнего вида,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санитарного  состояния.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227687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732" y="783868"/>
            <a:ext cx="4176464" cy="30453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005064"/>
            <a:ext cx="2952328" cy="24888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319859"/>
            <a:ext cx="2984048" cy="23977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30451" y="6535047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22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4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3" y="1318160"/>
            <a:ext cx="52565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мобильной группой проведено более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140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проверок,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ходе которых выявлено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несанкционированной торговли, составлено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(ст.  11.13 КоАП г. Москвы)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сумму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157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Сумма взысканных штрафов составляет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82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 тыс. руб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(52,3%).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7076" y="98629"/>
            <a:ext cx="76713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абота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 пресечению и ликвидации несанкционированной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2996952"/>
            <a:ext cx="5807421" cy="33593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3411" y="2410604"/>
            <a:ext cx="5013176" cy="28282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74902" y="6483936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23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67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Прямоугольник 3"/>
          <p:cNvSpPr>
            <a:spLocks noChangeArrowheads="1"/>
          </p:cNvSpPr>
          <p:nvPr/>
        </p:nvSpPr>
        <p:spPr bwMode="auto">
          <a:xfrm>
            <a:off x="1908175" y="44624"/>
            <a:ext cx="51085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Образовательные учреждения</a:t>
            </a:r>
          </a:p>
        </p:txBody>
      </p:sp>
      <p:sp>
        <p:nvSpPr>
          <p:cNvPr id="32771" name="Прямоугольник 4"/>
          <p:cNvSpPr>
            <a:spLocks noChangeArrowheads="1"/>
          </p:cNvSpPr>
          <p:nvPr/>
        </p:nvSpPr>
        <p:spPr bwMode="auto">
          <a:xfrm>
            <a:off x="142026" y="849546"/>
            <a:ext cx="4572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        Район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имеет развитую социальную инфраструктуру.</a:t>
            </a:r>
          </a:p>
          <a:p>
            <a:pPr algn="just"/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Образовательная сеть района Ясенево включает в себя 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государственных образовательных комплексов.</a:t>
            </a:r>
          </a:p>
          <a:p>
            <a:pPr algn="just"/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        7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образовательных комплексов района входят в ТОП лучших учебных заведений города Москвы </a:t>
            </a:r>
          </a:p>
          <a:p>
            <a:pPr algn="just"/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        В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среднем наполняемость школ 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составляет 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altLang="ru-RU" sz="14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ru-RU" sz="1400" b="1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%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        В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среднем наполняемость детских 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садов составляет 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altLang="ru-RU" sz="14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ru-RU" sz="1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%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        Потребность </a:t>
            </a:r>
            <a:r>
              <a:rPr lang="en-US" altLang="ru-RU" sz="1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en-US" altLang="ru-RU" sz="1400" dirty="0" err="1" smtClean="0">
                <a:latin typeface="Times New Roman" pitchFamily="18" charset="0"/>
                <a:cs typeface="Times New Roman" pitchFamily="18" charset="0"/>
              </a:rPr>
              <a:t>дополнительных</a:t>
            </a:r>
            <a:r>
              <a:rPr lang="en-US" alt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свободных мест</a:t>
            </a:r>
            <a:r>
              <a:rPr lang="en-US" altLang="ru-RU" sz="1400" dirty="0" err="1" smtClean="0">
                <a:latin typeface="Times New Roman" pitchFamily="18" charset="0"/>
                <a:cs typeface="Times New Roman" pitchFamily="18" charset="0"/>
              </a:rPr>
              <a:t>ах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 в образовательных учреждениях и детских садах отсутствует.</a:t>
            </a:r>
          </a:p>
          <a:p>
            <a:pPr algn="just"/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3933056"/>
            <a:ext cx="4248472" cy="24847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0386" y="850901"/>
            <a:ext cx="4006110" cy="29381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3498850"/>
            <a:ext cx="4572000" cy="322262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24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77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3"/>
          <p:cNvSpPr>
            <a:spLocks noChangeArrowheads="1"/>
          </p:cNvSpPr>
          <p:nvPr/>
        </p:nvSpPr>
        <p:spPr bwMode="auto">
          <a:xfrm>
            <a:off x="1980307" y="44624"/>
            <a:ext cx="51847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Учреждения здравоохранения</a:t>
            </a:r>
          </a:p>
        </p:txBody>
      </p:sp>
      <p:sp>
        <p:nvSpPr>
          <p:cNvPr id="33795" name="Прямоугольник 4"/>
          <p:cNvSpPr>
            <a:spLocks noChangeArrowheads="1"/>
          </p:cNvSpPr>
          <p:nvPr/>
        </p:nvSpPr>
        <p:spPr bwMode="auto">
          <a:xfrm>
            <a:off x="140499" y="710928"/>
            <a:ext cx="43211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        Медицинская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помощь и восстановительное лечение жителям района Ясенево оказывается в 7 медицинских учреждениях.</a:t>
            </a:r>
          </a:p>
          <a:p>
            <a:pPr algn="just"/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        Амбулаторная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помощь населению оказывается медицинскими работниками взрослой поликлиники № 134 в трех корпусах (головное здание и филиалы № 1 и № 4) и детской поликлиники № 42 в трех корпусах (головное здание, филиалы № 1 и № 2).</a:t>
            </a:r>
          </a:p>
        </p:txBody>
      </p:sp>
      <p:pic>
        <p:nvPicPr>
          <p:cNvPr id="8" name="Picture 2" descr="C:\Users\grishakova-lm\Downloads\oooo.plus_341 (23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950" y="2997200"/>
            <a:ext cx="4319588" cy="3456136"/>
          </a:xfrm>
          <a:prstGeom prst="rect">
            <a:avLst/>
          </a:prstGeom>
          <a:ln>
            <a:noFill/>
          </a:ln>
        </p:spPr>
      </p:pic>
      <p:pic>
        <p:nvPicPr>
          <p:cNvPr id="7170" name="Picture 2" descr="http://static.esosedi.org/fiber/5607/fit/1400x1000/sentyabr_09_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7969" y="3645024"/>
            <a:ext cx="4363512" cy="28211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7968" y="710928"/>
            <a:ext cx="4363512" cy="286208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6517791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25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86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539750" y="490538"/>
            <a:ext cx="7561263" cy="56197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Капитальный ремонт поликлиник</a:t>
            </a:r>
            <a:r>
              <a:rPr lang="ru-RU" sz="2800" b="1" dirty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5844" name="Прямоугольник 4"/>
          <p:cNvSpPr>
            <a:spLocks noChangeArrowheads="1"/>
          </p:cNvSpPr>
          <p:nvPr/>
        </p:nvSpPr>
        <p:spPr bwMode="auto">
          <a:xfrm>
            <a:off x="107504" y="657998"/>
            <a:ext cx="5040560" cy="343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ts val="300"/>
              </a:spcBef>
            </a:pP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С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марта 2021 года по Государственной программе “Столичное здравоохранение” начался капитальный ремонт филиала № 1 поликлиники, расположенного по адресу: Тарусская ул., д.6, корп.1. Срок окончания ремонта – 31 декабря 2021 года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</a:pP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Из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трёх корпусов детской поликлиники № 42 в рамках реализации Государственной программы «Столичное здравоохранение” в 2-х запланированы капитальный ремонт и реконструкция.</a:t>
            </a:r>
          </a:p>
          <a:p>
            <a:pPr algn="just">
              <a:spcBef>
                <a:spcPts val="300"/>
              </a:spcBef>
            </a:pP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В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здании по адресу ул.  Голубинская д.21, корп.2 ремонт уже ведется, срок окончания – июль 2021 года. Начало капитального ремонта здания филиала № 1 поликлиники, расположенного по адресу ул. Ясногорская д.3а, планируется во втором полугодии 2021года).</a:t>
            </a:r>
          </a:p>
          <a:p>
            <a:pPr algn="just">
              <a:spcBef>
                <a:spcPts val="300"/>
              </a:spcBef>
            </a:pP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5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445" y="3853600"/>
            <a:ext cx="4567144" cy="2764503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1" y="657998"/>
            <a:ext cx="3816425" cy="2771002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9835" y="3582680"/>
            <a:ext cx="4146662" cy="277100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34213" y="6492875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26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53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" t="8635" r="6762" b="3964"/>
          <a:stretch/>
        </p:blipFill>
        <p:spPr bwMode="auto">
          <a:xfrm>
            <a:off x="4788024" y="3645024"/>
            <a:ext cx="4320480" cy="292181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1800" y="216791"/>
            <a:ext cx="32771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ТЦСО «Ясенево»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686983"/>
            <a:ext cx="518457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Ясенево имеются следующие учреждения Департамента труда и социальной защиты населения города Москвы: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отдел социальной защиты населения района Ясенево ЮЗАО города Москвы;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Отделение «Ясенево» ГКУ ЦСА имени Е.П. Глинки (комплексное социальное обслуживание бездомных женщин старше 18 лет), с возможностью единовременного размещения до 50 человек.)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Территориальный центр социального обслуживания «Ясенево».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на обслуживании в ТЦСО Ясенево находятся 1009 человек. 2143 жителя района занимаются в организованных в ТЦСО Ясенево кружках и секциях по программе «Московское долголетие».</a:t>
            </a:r>
          </a:p>
        </p:txBody>
      </p:sp>
      <p:pic>
        <p:nvPicPr>
          <p:cNvPr id="6146" name="Picture 2" descr="ÐÐ°ÑÑÐ¸Ð½ÐºÐ¸ Ð¿Ð¾ Ð·Ð°Ð¿ÑÐ¾ÑÑ Ð¼Ð¾ÑÐºÐ¾Ð²ÑÐºÐ¾Ðµ Ð´Ð¾Ð»Ð³Ð¾Ð»ÐµÑÐ¸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789040"/>
            <a:ext cx="4464496" cy="29668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6096" y="764704"/>
            <a:ext cx="3672408" cy="266085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27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6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62068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ГБУ спорта и досуга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844824"/>
            <a:ext cx="55446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6535" y="495896"/>
            <a:ext cx="5868144" cy="2908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ГБУ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спорта и досуга «Атлант»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осуществляет работы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 населением по месту жительства и работает по адресам: Литовский бульвар, д.11 корп.2 (586,7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ул.Инессы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Арманд, д.8/17 (254,4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), Литовский бульвар д.1 (51,7кв.м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2020 году в учреждении идут занятия в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44 секциях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студиях. 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Всего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«Атланте» регулярно посещают занятия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842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человека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году «Атлант» провел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мероприятий,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них в дистанционном формате.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–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26,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государственному заданию.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Культурно-массовых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государственному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заданию –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</a:p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число участников –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1741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человек.</a:t>
            </a:r>
          </a:p>
          <a:p>
            <a:pPr algn="just"/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2" name="AutoShape 2" descr="https://apf.mail.ru/cgi-bin/readmsg?id=15505757610000000130;0;1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https://apf.mail.ru/cgi-bin/readmsg?id=15505757610000000130;0;1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https://apf.mail.ru/cgi-bin/readmsg?id=15505757610000000130;0;1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605" y="3601185"/>
            <a:ext cx="3011891" cy="27567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6" r="953"/>
          <a:stretch/>
        </p:blipFill>
        <p:spPr>
          <a:xfrm>
            <a:off x="6004679" y="548680"/>
            <a:ext cx="3031817" cy="25537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2" b="6283"/>
          <a:stretch/>
        </p:blipFill>
        <p:spPr>
          <a:xfrm>
            <a:off x="136535" y="3673193"/>
            <a:ext cx="5744128" cy="29961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4" descr="Нет описания фото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920" y="2071642"/>
            <a:ext cx="2665487" cy="2665487"/>
          </a:xfrm>
          <a:prstGeom prst="rect">
            <a:avLst/>
          </a:prstGeom>
          <a:noFill/>
          <a:effectLst>
            <a:softEdge rad="520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1619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28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50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62068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ГБУ спорта и досуга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844824"/>
            <a:ext cx="55446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9772" y="749022"/>
            <a:ext cx="5868144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ГБУ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ЦДС «СОЦ-ИН»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посещает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около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1 100 человек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По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программе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«Московское долголетие»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Центре до введения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ограничений,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направленных на предотвращение распространения новой коронавирусной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инфекции, занимались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185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человек, в настоящее время -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71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человек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(занятия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ведутся в онлайн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формате).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В 2020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по досуговой тематике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организовано и проведено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мероприятий с участием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1450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человек.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В 2020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году было организовано и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проведено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39 спортивных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мероприятий с участием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800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человек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2" name="AutoShape 2" descr="https://apf.mail.ru/cgi-bin/readmsg?id=15505757610000000130;0;1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https://apf.mail.ru/cgi-bin/readmsg?id=15505757610000000130;0;1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https://apf.mail.ru/cgi-bin/readmsg?id=15505757610000000130;0;1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6100" t="6960" r="12582" b="12386"/>
          <a:stretch/>
        </p:blipFill>
        <p:spPr>
          <a:xfrm>
            <a:off x="6034299" y="548680"/>
            <a:ext cx="2880320" cy="24778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61" y="3154903"/>
            <a:ext cx="7835671" cy="36055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29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4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3"/>
          <p:cNvSpPr txBox="1">
            <a:spLocks noChangeArrowheads="1"/>
          </p:cNvSpPr>
          <p:nvPr/>
        </p:nvSpPr>
        <p:spPr bwMode="auto">
          <a:xfrm>
            <a:off x="1835150" y="-100013"/>
            <a:ext cx="5473700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Благоустройство района</a:t>
            </a:r>
          </a:p>
        </p:txBody>
      </p:sp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35496" y="533579"/>
            <a:ext cx="478427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        В 2020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году в рамках реализации программы благоустройства района 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Ясенево,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были проведены следующие работы:</a:t>
            </a:r>
          </a:p>
          <a:p>
            <a:pPr algn="just"/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- Выполнены работы по устройству 7 лестниц по адресам: </a:t>
            </a:r>
          </a:p>
          <a:p>
            <a:pPr algn="just"/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400" dirty="0" err="1">
                <a:latin typeface="Times New Roman" pitchFamily="18" charset="0"/>
                <a:cs typeface="Times New Roman" pitchFamily="18" charset="0"/>
              </a:rPr>
              <a:t>Новоясеневский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 проспект, дом 16-1, улица Вильнюсская 6 – 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на сумму 3 372,78 тыс. руб. (СЭРР)</a:t>
            </a:r>
          </a:p>
          <a:p>
            <a:pPr algn="just"/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- Выполнены работы по устройству наружного освещения для нужд района Ясенево по адресу: </a:t>
            </a:r>
            <a:r>
              <a:rPr lang="ru-RU" altLang="ru-RU" sz="1400" dirty="0" err="1">
                <a:latin typeface="Times New Roman" pitchFamily="18" charset="0"/>
                <a:cs typeface="Times New Roman" pitchFamily="18" charset="0"/>
              </a:rPr>
              <a:t>Новоясеневский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 проспект, дом 16-1 – 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на сумму 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   1 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037, 99 </a:t>
            </a:r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.(СЭРР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7"/>
          <p:cNvSpPr>
            <a:spLocks noChangeArrowheads="1"/>
          </p:cNvSpPr>
          <p:nvPr/>
        </p:nvSpPr>
        <p:spPr bwMode="auto">
          <a:xfrm>
            <a:off x="4826532" y="537832"/>
            <a:ext cx="1803400" cy="276225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Новоясеневский 16-1</a:t>
            </a:r>
            <a:endParaRPr lang="ru-RU" altLang="ru-RU" sz="1200" b="1" dirty="0">
              <a:solidFill>
                <a:schemeClr val="bg1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55617" y="2852936"/>
            <a:ext cx="4536504" cy="3129536"/>
            <a:chOff x="107504" y="2622071"/>
            <a:chExt cx="4876525" cy="3399217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504" y="2622071"/>
              <a:ext cx="4876525" cy="3399217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158" name="Прямоугольник 17"/>
            <p:cNvSpPr>
              <a:spLocks noChangeArrowheads="1"/>
            </p:cNvSpPr>
            <p:nvPr/>
          </p:nvSpPr>
          <p:spPr bwMode="auto">
            <a:xfrm>
              <a:off x="138526" y="2622071"/>
              <a:ext cx="1849289" cy="27699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  <a:extLst/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200" b="1" dirty="0">
                  <a:solidFill>
                    <a:schemeClr val="bg1"/>
                  </a:solidFill>
                  <a:latin typeface="Arial" charset="0"/>
                </a:rPr>
                <a:t>у</a:t>
              </a:r>
              <a:r>
                <a:rPr lang="ru-RU" altLang="ru-RU" sz="1200" b="1" dirty="0" smtClean="0">
                  <a:solidFill>
                    <a:schemeClr val="bg1"/>
                  </a:solidFill>
                  <a:latin typeface="Arial" charset="0"/>
                </a:rPr>
                <a:t>л. Вильнюсская, д.6 </a:t>
              </a:r>
              <a:endParaRPr lang="ru-RU" altLang="ru-RU" sz="1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3839857"/>
            <a:ext cx="4248472" cy="288161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532" y="537832"/>
            <a:ext cx="4087912" cy="31792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Прямоугольник 17"/>
          <p:cNvSpPr>
            <a:spLocks noChangeArrowheads="1"/>
          </p:cNvSpPr>
          <p:nvPr/>
        </p:nvSpPr>
        <p:spPr bwMode="auto">
          <a:xfrm>
            <a:off x="4795871" y="6434131"/>
            <a:ext cx="1720345" cy="255023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у</a:t>
            </a:r>
            <a:r>
              <a:rPr lang="ru-RU" altLang="ru-RU" sz="1200" b="1" dirty="0" smtClean="0">
                <a:solidFill>
                  <a:schemeClr val="bg1"/>
                </a:solidFill>
                <a:latin typeface="Arial" charset="0"/>
              </a:rPr>
              <a:t>л. Вильнюсская, д.6 </a:t>
            </a:r>
            <a:endParaRPr lang="ru-RU" altLang="ru-RU" sz="1200" b="1" dirty="0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92280" y="6561642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3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01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338" y="111770"/>
            <a:ext cx="8229600" cy="508918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досуговых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20688"/>
            <a:ext cx="8445624" cy="6120680"/>
          </a:xfrm>
        </p:spPr>
        <p:txBody>
          <a:bodyPr/>
          <a:lstStyle/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С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апреля 2021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в рамках оптимизации деятельности государственных учреждений в сфере спорта и досуга в городе Москве на основании распоряжения префектуры ЮЗАО от 18 декабря 2020 года №408-рп проведено объединение ГБУ «Центр досуга и спорта «СОЦ-ИН» и ГБУ «Центр спорта и досуга «Атлант».</a:t>
            </a: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b="1" dirty="0" smtClean="0"/>
          </a:p>
          <a:p>
            <a:pPr marL="0" indent="0">
              <a:buNone/>
            </a:pPr>
            <a:endParaRPr lang="ru-RU" sz="1600" b="1" dirty="0" smtClean="0"/>
          </a:p>
          <a:p>
            <a:pPr marL="0" indent="0">
              <a:buNone/>
            </a:pPr>
            <a:endParaRPr lang="ru-RU" sz="1600" b="1" dirty="0" smtClean="0"/>
          </a:p>
          <a:p>
            <a:pPr marL="0" indent="0">
              <a:buNone/>
            </a:pPr>
            <a:endParaRPr lang="ru-RU" sz="1600" b="1" dirty="0" smtClean="0"/>
          </a:p>
          <a:p>
            <a:pPr marL="0" indent="0">
              <a:buNone/>
            </a:pPr>
            <a:endParaRPr lang="ru-RU" sz="1600" b="1" dirty="0"/>
          </a:p>
          <a:p>
            <a:pPr marL="0" indent="0">
              <a:buNone/>
            </a:pPr>
            <a:endParaRPr lang="ru-RU" sz="1600" b="1" dirty="0" smtClean="0"/>
          </a:p>
          <a:p>
            <a:pPr marL="0" indent="0">
              <a:buNone/>
            </a:pP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реорганизации являются: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оптимизация использования финансовых средств, нежилых помещений, спортивных объектов;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административно-управленческого аппарата;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устранение дублирования направлений спортивной подготовки и досуговой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увеличение количества и качества проводимых мероприятий с учетом потребностей населения;</a:t>
            </a:r>
          </a:p>
          <a:p>
            <a:pPr marL="0" indent="0"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рационализация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процессов планирования и организации досуговой, социально-воспитательной, физкультурно-оздоровительной и спортивной работе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населением по месту жительства</a:t>
            </a:r>
          </a:p>
          <a:p>
            <a:pPr marL="0" indent="0"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контрольно-управленческих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управы района в отношении подведомственных учреждений.</a:t>
            </a:r>
          </a:p>
          <a:p>
            <a:endParaRPr lang="ru-RU" sz="1600" dirty="0"/>
          </a:p>
        </p:txBody>
      </p:sp>
      <p:pic>
        <p:nvPicPr>
          <p:cNvPr id="1028" name="Picture 4" descr="Нет описания фот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152" y="877784"/>
            <a:ext cx="3703344" cy="3703344"/>
          </a:xfrm>
          <a:prstGeom prst="rect">
            <a:avLst/>
          </a:prstGeom>
          <a:noFill/>
          <a:effectLst>
            <a:softEdge rad="520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" r="2062" b="16511"/>
          <a:stretch/>
        </p:blipFill>
        <p:spPr>
          <a:xfrm>
            <a:off x="179512" y="1484784"/>
            <a:ext cx="4902440" cy="25202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30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785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1188" y="3442360"/>
            <a:ext cx="4285308" cy="327911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120" y="548681"/>
            <a:ext cx="3384376" cy="282167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62068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Физическая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культура и спорт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844824"/>
            <a:ext cx="55446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6535" y="692696"/>
            <a:ext cx="551558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На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территории района расположены 8 спортивных объектов, находящиеся в ведомственном подчинении Москомспорта и его структурных подразделений: 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ГБОУ города Москвы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спорта и образования «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Самбо-70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Спортивная школа «Созвездие» ГБУ «Хоккей Москвы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Дворец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игровых видов спорта «Содружество" ГБУ “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ЦФКиС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ЮЗАО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ФОК «Олимп" ГБОУ “Центр образования и спорта “Москва-98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ФОК «Ясногорский» ГБУ “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МГФСО”;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СК “Лаун-теннис” ГБУ “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Мосспортобъект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”;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-ДЮСШ «Русская горнолыжная школа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Столица";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-Велодром «Тарусский» ГБУ «СШОР «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Нагорная».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2" name="AutoShape 2" descr="https://apf.mail.ru/cgi-bin/readmsg?id=15505757610000000130;0;1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https://apf.mail.ru/cgi-bin/readmsg?id=15505757610000000130;0;1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https://apf.mail.ru/cgi-bin/readmsg?id=15505757610000000130;0;1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535" y="3442360"/>
            <a:ext cx="4419441" cy="327911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98108" y="6610918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31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76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Прямоугольник 3"/>
          <p:cNvSpPr>
            <a:spLocks noChangeArrowheads="1"/>
          </p:cNvSpPr>
          <p:nvPr/>
        </p:nvSpPr>
        <p:spPr bwMode="auto">
          <a:xfrm>
            <a:off x="1475656" y="80011"/>
            <a:ext cx="68595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Ветеранские общественные организации</a:t>
            </a:r>
          </a:p>
        </p:txBody>
      </p:sp>
      <p:sp>
        <p:nvSpPr>
          <p:cNvPr id="36867" name="Прямоугольник 4"/>
          <p:cNvSpPr>
            <a:spLocks noChangeArrowheads="1"/>
          </p:cNvSpPr>
          <p:nvPr/>
        </p:nvSpPr>
        <p:spPr bwMode="auto">
          <a:xfrm>
            <a:off x="170891" y="750289"/>
            <a:ext cx="4994349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        В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районе работают 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10 общественных организаций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 социальной направленности, объединяющих 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более 10,8  тысяч 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человек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        Из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них самый многочисленный 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Совет 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ветеранов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 войны, труда, вооруженных сил и правоохранительных органов района Ясенево он насчитывает 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более 9 тысяч человек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759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ветеранам ВОВ вручены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медали в честь 75-летия победы ВОВ. </a:t>
            </a: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grishakova-lm\Downloads\oooo.plus_341 (45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46545" y="602299"/>
            <a:ext cx="3545935" cy="330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81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910648"/>
            <a:ext cx="4968552" cy="29177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8920"/>
            <a:ext cx="9144000" cy="123222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t="14183" b="1490"/>
          <a:stretch/>
        </p:blipFill>
        <p:spPr>
          <a:xfrm>
            <a:off x="170891" y="3823995"/>
            <a:ext cx="3104965" cy="30044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32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8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16024"/>
            <a:ext cx="8758830" cy="54868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Ремонтные работы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помещениях ветеранских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общественных организаций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800" b="1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09378" y="6492875"/>
            <a:ext cx="2133600" cy="365125"/>
          </a:xfrm>
        </p:spPr>
        <p:txBody>
          <a:bodyPr/>
          <a:lstStyle/>
          <a:p>
            <a:pPr>
              <a:defRPr/>
            </a:pPr>
            <a:fld id="{E3E846D9-1B51-4C0B-BBB1-943512DD9F1F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33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93" y="2672967"/>
            <a:ext cx="2937210" cy="39063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23" y="2672967"/>
            <a:ext cx="2915816" cy="39003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72967"/>
            <a:ext cx="2976769" cy="39063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07504" y="1154046"/>
            <a:ext cx="88523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ремонтные работы в 3 помещениях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ветеранских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 (пр-д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Одоевского, д.11/4 ; ул.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Голубинская, 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19; Литовский б-р., д.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6)</a:t>
            </a:r>
          </a:p>
          <a:p>
            <a:pPr indent="45720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ветеранские общественные организации укомплектованы новой мебелью на общую сумму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2 272 446 руб.,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 запланировано оснащение оргтехникой. </a:t>
            </a:r>
          </a:p>
        </p:txBody>
      </p:sp>
    </p:spTree>
    <p:extLst>
      <p:ext uri="{BB962C8B-B14F-4D97-AF65-F5344CB8AC3E}">
        <p14:creationId xmlns:p14="http://schemas.microsoft.com/office/powerpoint/2010/main" val="3812845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435" y="550603"/>
            <a:ext cx="6110020" cy="2644106"/>
          </a:xfrm>
        </p:spPr>
        <p:txBody>
          <a:bodyPr/>
          <a:lstStyle/>
          <a:p>
            <a:pPr marL="0" indent="0" algn="ctr">
              <a:spcBef>
                <a:spcPts val="1800"/>
              </a:spcBef>
              <a:buNone/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емонт квартир льготных категорий граждан.</a:t>
            </a:r>
          </a:p>
          <a:p>
            <a:pPr algn="just">
              <a:spcBef>
                <a:spcPts val="1800"/>
              </a:spcBef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году выполнен ремонт в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квартирах участников и ветеранов ВОВ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общую сумму 2 744 290 руб.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Выявлено 7 новых квартир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включения в список на проведение ремонта в 2021 году. 10 марта 2021 г. заключен государственный контракт на проведение ремонта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квартирах.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 квартале 2020 года выявлены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квартиры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лиц из числа детей-сирот и детей, оставшихся без попечения родителей для включения в список на проведение ремонта в 2021 году.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27383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Оказание адресной социальной помощи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274" y="556891"/>
            <a:ext cx="2448272" cy="34941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735" y="3284984"/>
            <a:ext cx="2446979" cy="35380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96" y="3284983"/>
            <a:ext cx="2401710" cy="35380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220072" y="4581128"/>
            <a:ext cx="39036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атериальная помощь.</a:t>
            </a:r>
          </a:p>
          <a:p>
            <a:pPr marL="0" indent="0" algn="ctr">
              <a:buNone/>
            </a:pPr>
            <a:endPara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году Комиссией по оказанию адресной социальной помощи нуждающимся жителям города Москвы района Ясенево рассмотрено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171 заявление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оказана адресная социальная помощь жителям района Ясенево, оказавшимся в трудной жизненной ситуации,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общую сумму 3 000 000 рублей.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25666" y="6492875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34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3070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032448"/>
          </a:xfrm>
        </p:spPr>
        <p:txBody>
          <a:bodyPr/>
          <a:lstStyle/>
          <a:p>
            <a:pPr marL="0" indent="357188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Комиссией по обследованию жилых помещений инвалидов и общего имущества в многоквартирных   домах,   в   которых   проживают  инвалиды,  в  целях  их приспособления  с  учетом  потребностей  инвалидов и обеспечения условий их доступности для инвалидов проведено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обследований. </a:t>
            </a:r>
          </a:p>
          <a:p>
            <a:pPr marL="0" indent="357188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Установлены подъемные платформы для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4-м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адресам.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7188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 монтаж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подъемных платформ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году.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условий доступности для инвалидов жилых помещений и общего имущества в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МКД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492896"/>
            <a:ext cx="6033482" cy="38634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35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8459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3873"/>
            <a:ext cx="8229600" cy="1143000"/>
          </a:xfrm>
        </p:spPr>
        <p:txBody>
          <a:bodyPr/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по работе в период действия ограничений, установленных в связи с введением режима повышенной готовности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2776"/>
            <a:ext cx="5112568" cy="2611888"/>
          </a:xfrm>
        </p:spPr>
        <p:txBody>
          <a:bodyPr/>
          <a:lstStyle/>
          <a:p>
            <a:pPr marL="0" indent="357188" algn="just">
              <a:buNone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мая по сентябрь 2020 года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управы района Ясенево города Москвы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 волонтеров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принимали участие в городском проекте по предотвращению распространения новой коронавирусной инфекции, осуществили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20 000 выездов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адресам проживания лиц с подтвержденным диагнозом COVID-19 или с подозрением на данное заболевание, а также контактных лиц, проживающих совместно с ними.  </a:t>
            </a:r>
          </a:p>
          <a:p>
            <a:endParaRPr lang="ru-RU" sz="1800" dirty="0"/>
          </a:p>
          <a:p>
            <a:endParaRPr lang="ru-RU" sz="18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6507978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36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375" t="3241" r="3643" b="3338"/>
          <a:stretch/>
        </p:blipFill>
        <p:spPr>
          <a:xfrm>
            <a:off x="5351264" y="1412776"/>
            <a:ext cx="3686810" cy="37444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289" t="3748" r="3527" b="4067"/>
          <a:stretch/>
        </p:blipFill>
        <p:spPr>
          <a:xfrm>
            <a:off x="435498" y="2968076"/>
            <a:ext cx="4248472" cy="37444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65749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4440" y="3836129"/>
            <a:ext cx="3952055" cy="285331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215062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Объекты культуры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2" descr="ÐÐ°ÑÑÐ¸Ð½ÐºÐ¸ Ð¿Ð¾ Ð·Ð°Ð¿ÑÐ¾ÑÑ ÐÐÐÐÐÐÐ¢ÐÐÐ Ð Ð¯Ð¡ÐÐÐÐÐ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ÐÐ°ÑÑÐ¸Ð½ÐºÐ¸ Ð¿Ð¾ Ð·Ð°Ð¿ÑÐ¾ÑÑ ÐÐÐÐÐÐÐ¢ÐÐÐ Ð Ð¯Ð¡ÐÐÐÐÐ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7" descr="ÐÐ°ÑÑÐ¸Ð½ÐºÐ¸ Ð¿Ð¾ Ð·Ð°Ð¿ÑÐ¾ÑÑ ÐÐÐÐ¥ÐÐÐÐÐÐÐ Ð¯Ð¡ÐÐÐÐÐ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 descr="http://yasenevomedia.ru/upload/iblock/4f5/4f5f8afa11258f5c4a8f63ac550097db.JPG"/>
          <p:cNvPicPr>
            <a:picLocks noChangeAspect="1" noChangeArrowheads="1"/>
          </p:cNvPicPr>
          <p:nvPr/>
        </p:nvPicPr>
        <p:blipFill rotWithShape="1">
          <a:blip r:embed="rId3" cstate="print"/>
          <a:srcRect t="15021"/>
          <a:stretch/>
        </p:blipFill>
        <p:spPr bwMode="auto">
          <a:xfrm>
            <a:off x="5084441" y="738282"/>
            <a:ext cx="3952055" cy="30009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575" y="3739203"/>
            <a:ext cx="4776466" cy="30471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155574" y="738282"/>
            <a:ext cx="4776466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Одним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наиболее крупных объектов городского, окружного и районного значения, является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«Культурный центр «Вдохновение»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данном учреждении реализуется большое количество социальных проектов и программ. Проведены большие работы по реконструкции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Среднее количество посетителей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составило 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 человек, в том числе участники программы «Московское долголетие» – 785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Так же в нашем районе находится самая большая школа искусств в Юго-Западном округе столицы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«Детская школа искусств № 11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Библиотечная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сеть района включает в себя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библиотеки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60467" y="6603807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37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77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34082"/>
          </a:xfrm>
        </p:spPr>
        <p:txBody>
          <a:bodyPr/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ДШИ № 11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516" y="894397"/>
            <a:ext cx="8712968" cy="2030547"/>
          </a:xfrm>
        </p:spPr>
        <p:txBody>
          <a:bodyPr/>
          <a:lstStyle/>
          <a:p>
            <a:pPr indent="34290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 государственный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контракт от 27.10.2020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работ по капитальному ремонту здания и наружных инженерных систем ГБУДО г. Москвы «ДШИ № 11» по адресу: г. Москва, ул. Паустовского, д. 5. корп.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работ по контракту – 31.12.2021 г.</a:t>
            </a:r>
          </a:p>
          <a:p>
            <a:pPr indent="342900"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09.03.2021 ремонтные работы не начаты.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42900"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подбору помещений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временного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размещения школы ведется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2019 года.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4290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Отсмотрено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40 помещений </a:t>
            </a:r>
          </a:p>
          <a:p>
            <a:pPr indent="34290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подходящим является помещение, расположенное по адресу: Москва, ул. Кржижановского, д. 18, корп.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(метро Профсоюзная).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70" y="3616455"/>
            <a:ext cx="4303919" cy="26928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6" name="Picture 8" descr="https://s3.eu-central-1.amazonaws.com/images.hipdir/521636/uwomyyyhs5oegickqmlykp6juxvkc92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7"/>
          <a:stretch/>
        </p:blipFill>
        <p:spPr bwMode="auto">
          <a:xfrm>
            <a:off x="4643812" y="3616455"/>
            <a:ext cx="4302928" cy="269286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45231" y="6492875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38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0138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188640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Взаимодействие с органами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местного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самоуправления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042278"/>
            <a:ext cx="4320480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комплексного развития района Ясенево строится при поддержке и в тесном взаимодействии управы района и органов местного самоуправления.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взаимодействии проходит рассмотрение и согласование Советом депутатов проектов адресных перечней по благоустройству территории, устройству наружного освещения и капитальному ремонту МКД на очередной год.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проводится заслушивание отчета главы управы и информации руководителей государственных учреждений, расположенных на территории района. Участие в открытии работ по капитальному ремонту и осуществление контроля на объектах за ходом выполнения работ.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Депутаты района являются активными участниками публичных слушаний и встреч главы управы с населением.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 проводятся заседания Координационного совета по взаимодействию управы района Ясенево и органов местного самоуправления.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861150" y="6538912"/>
            <a:ext cx="2133600" cy="365125"/>
          </a:xfrm>
        </p:spPr>
        <p:txBody>
          <a:bodyPr/>
          <a:lstStyle/>
          <a:p>
            <a:fld id="{691A4C4B-959C-4C18-AEEF-97680CCDFF39}" type="slidenum">
              <a:rPr lang="ru-RU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39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452" y="3822501"/>
            <a:ext cx="4347408" cy="27164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452" y="1118781"/>
            <a:ext cx="4347408" cy="25982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8852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3"/>
          <p:cNvSpPr txBox="1">
            <a:spLocks noChangeArrowheads="1"/>
          </p:cNvSpPr>
          <p:nvPr/>
        </p:nvSpPr>
        <p:spPr bwMode="auto">
          <a:xfrm>
            <a:off x="1835150" y="-100013"/>
            <a:ext cx="5473700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Благоустройство района</a:t>
            </a:r>
          </a:p>
        </p:txBody>
      </p:sp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157028" y="476124"/>
            <a:ext cx="448698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      Выполнены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работы по капитальному ремонту асфальтобетонного покрытия территории района Ясенево – 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на сумму 61 164,75 </a:t>
            </a:r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      В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ходе проведения данных работ было отремонтировано 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74,3 тыс. кв. м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асфальтобетонного покрытия.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28" y="2113478"/>
            <a:ext cx="4617199" cy="340375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r="8371"/>
          <a:stretch/>
        </p:blipFill>
        <p:spPr>
          <a:xfrm>
            <a:off x="4955419" y="476124"/>
            <a:ext cx="4055816" cy="313043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Прямоугольник 17"/>
          <p:cNvSpPr>
            <a:spLocks noChangeArrowheads="1"/>
          </p:cNvSpPr>
          <p:nvPr/>
        </p:nvSpPr>
        <p:spPr bwMode="auto">
          <a:xfrm>
            <a:off x="157028" y="2113478"/>
            <a:ext cx="2344488" cy="276999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п</a:t>
            </a:r>
            <a:r>
              <a:rPr lang="ru-RU" altLang="ru-RU" sz="1200" b="1" dirty="0" smtClean="0">
                <a:solidFill>
                  <a:schemeClr val="bg1"/>
                </a:solidFill>
                <a:latin typeface="Arial" charset="0"/>
              </a:rPr>
              <a:t>р-д Одоевского, д.3, корп.7</a:t>
            </a:r>
            <a:endParaRPr lang="ru-RU" altLang="ru-RU" sz="12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7"/>
          <p:cNvSpPr>
            <a:spLocks noChangeArrowheads="1"/>
          </p:cNvSpPr>
          <p:nvPr/>
        </p:nvSpPr>
        <p:spPr bwMode="auto">
          <a:xfrm>
            <a:off x="4991307" y="476124"/>
            <a:ext cx="1992020" cy="276999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b="1" dirty="0" smtClean="0">
                <a:solidFill>
                  <a:schemeClr val="bg1"/>
                </a:solidFill>
                <a:latin typeface="Arial" charset="0"/>
              </a:rPr>
              <a:t>Ул. Голубинская д.15/10</a:t>
            </a:r>
            <a:endParaRPr lang="ru-RU" altLang="ru-RU" sz="12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9" y="3705116"/>
            <a:ext cx="4781696" cy="301636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угольник 17"/>
          <p:cNvSpPr>
            <a:spLocks noChangeArrowheads="1"/>
          </p:cNvSpPr>
          <p:nvPr/>
        </p:nvSpPr>
        <p:spPr bwMode="auto">
          <a:xfrm>
            <a:off x="4335609" y="6400412"/>
            <a:ext cx="1806007" cy="276999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у</a:t>
            </a:r>
            <a:r>
              <a:rPr lang="ru-RU" altLang="ru-RU" sz="1200" b="1" dirty="0" smtClean="0">
                <a:solidFill>
                  <a:schemeClr val="bg1"/>
                </a:solidFill>
                <a:latin typeface="Arial" charset="0"/>
              </a:rPr>
              <a:t>л. Вильнюсская, д.6</a:t>
            </a:r>
            <a:endParaRPr lang="ru-RU" altLang="ru-RU" sz="1200" b="1" dirty="0">
              <a:solidFill>
                <a:schemeClr val="bg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67588" y="6454912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4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70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85232" y="-33052"/>
            <a:ext cx="3629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«Миллион деревьев»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617280"/>
            <a:ext cx="37956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рамках программы комплексного озеленения «Миллион деревьев» 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году на дворовых территориях по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35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адресам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высажено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156 деревьев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4578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кустарников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7889" name="Picture 1" descr="D:\миллион\AYOV4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861555"/>
            <a:ext cx="4176464" cy="313234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0" name="Picture 2" descr="D:\миллион\IMG_6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11960" y="3712865"/>
            <a:ext cx="4320480" cy="300852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519104"/>
            <a:ext cx="4521018" cy="261446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6538831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5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07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107702" y="24866"/>
            <a:ext cx="89280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Благоустройство </a:t>
            </a:r>
            <a:r>
              <a:rPr lang="en-US" altLang="ru-RU" sz="2000" b="1" dirty="0" err="1" smtClean="0">
                <a:latin typeface="Times New Roman" pitchFamily="18" charset="0"/>
                <a:cs typeface="Times New Roman" pitchFamily="18" charset="0"/>
              </a:rPr>
              <a:t>учреждений</a:t>
            </a:r>
            <a:r>
              <a:rPr lang="en-US" alt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000" b="1" dirty="0" err="1" smtClean="0">
                <a:latin typeface="Times New Roman" pitchFamily="18" charset="0"/>
                <a:cs typeface="Times New Roman" pitchFamily="18" charset="0"/>
              </a:rPr>
              <a:t>образования</a:t>
            </a:r>
            <a:r>
              <a:rPr lang="en-US" altLang="ru-RU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Текущее</a:t>
            </a:r>
            <a:r>
              <a:rPr lang="en-US" alt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000" b="1" dirty="0" err="1" smtClean="0">
                <a:latin typeface="Times New Roman" pitchFamily="18" charset="0"/>
                <a:cs typeface="Times New Roman" pitchFamily="18" charset="0"/>
              </a:rPr>
              <a:t>положение</a:t>
            </a:r>
            <a:r>
              <a:rPr lang="en-US" alt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199595" y="784449"/>
            <a:ext cx="418627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        В 2021 году на </a:t>
            </a:r>
            <a:r>
              <a:rPr lang="en-US" altLang="ru-RU" sz="1400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 территориях общеобразовательных учреждений </a:t>
            </a:r>
            <a:r>
              <a:rPr lang="en-US" altLang="ru-RU" sz="1400" dirty="0" err="1" smtClean="0">
                <a:latin typeface="Times New Roman" pitchFamily="18" charset="0"/>
                <a:cs typeface="Times New Roman" pitchFamily="18" charset="0"/>
              </a:rPr>
              <a:t>запланировано</a:t>
            </a:r>
            <a:r>
              <a:rPr lang="en-US" alt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400" dirty="0" err="1" smtClean="0">
                <a:latin typeface="Times New Roman" pitchFamily="18" charset="0"/>
                <a:cs typeface="Times New Roman" pitchFamily="18" charset="0"/>
              </a:rPr>
              <a:t>благоустройство</a:t>
            </a:r>
            <a:r>
              <a:rPr lang="en-US" alt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400" dirty="0" err="1" smtClean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alt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общую </a:t>
            </a:r>
            <a:r>
              <a:rPr lang="en-US" altLang="ru-RU" sz="1400" dirty="0" err="1" smtClean="0">
                <a:latin typeface="Times New Roman" pitchFamily="18" charset="0"/>
                <a:cs typeface="Times New Roman" pitchFamily="18" charset="0"/>
              </a:rPr>
              <a:t>сумму</a:t>
            </a:r>
            <a:r>
              <a:rPr lang="en-US" altLang="ru-RU" sz="1400" dirty="0" smtClean="0">
                <a:latin typeface="Times New Roman" pitchFamily="18" charset="0"/>
                <a:cs typeface="Times New Roman" pitchFamily="18" charset="0"/>
              </a:rPr>
              <a:t> 74 374,7 </a:t>
            </a:r>
            <a:r>
              <a:rPr lang="en-US" altLang="ru-RU" sz="1400" dirty="0" err="1" smtClean="0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en-US" alt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ru-RU" sz="1400" dirty="0" err="1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altLang="ru-RU" sz="1400" dirty="0" err="1" smtClean="0">
                <a:latin typeface="Times New Roman" pitchFamily="18" charset="0"/>
                <a:cs typeface="Times New Roman" pitchFamily="18" charset="0"/>
              </a:rPr>
              <a:t>уб</a:t>
            </a:r>
            <a:r>
              <a:rPr lang="en-US" alt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666" y="833411"/>
            <a:ext cx="4639135" cy="28836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342" name="Прямоугольник 1"/>
          <p:cNvSpPr>
            <a:spLocks noChangeArrowheads="1"/>
          </p:cNvSpPr>
          <p:nvPr/>
        </p:nvSpPr>
        <p:spPr bwMode="auto">
          <a:xfrm>
            <a:off x="4644008" y="3364585"/>
            <a:ext cx="4104456" cy="276999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у</a:t>
            </a:r>
            <a:r>
              <a:rPr lang="ru-RU" altLang="ru-RU" sz="1200" b="1" dirty="0" smtClean="0">
                <a:solidFill>
                  <a:schemeClr val="bg1"/>
                </a:solidFill>
                <a:latin typeface="Arial" charset="0"/>
              </a:rPr>
              <a:t>л.</a:t>
            </a:r>
            <a:r>
              <a:rPr lang="en-US" altLang="ru-RU" sz="1200" b="1" dirty="0" err="1" smtClean="0">
                <a:solidFill>
                  <a:schemeClr val="bg1"/>
                </a:solidFill>
                <a:latin typeface="Arial" charset="0"/>
              </a:rPr>
              <a:t>Вильнюсская</a:t>
            </a:r>
            <a:r>
              <a:rPr lang="en-US" altLang="ru-RU" sz="1200" b="1" dirty="0" smtClean="0">
                <a:solidFill>
                  <a:schemeClr val="bg1"/>
                </a:solidFill>
                <a:latin typeface="Arial" charset="0"/>
              </a:rPr>
              <a:t>,</a:t>
            </a:r>
            <a:r>
              <a:rPr lang="ru-RU" altLang="ru-RU" sz="12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д. </a:t>
            </a:r>
            <a:r>
              <a:rPr lang="en-US" altLang="ru-RU" sz="1200" b="1" dirty="0">
                <a:solidFill>
                  <a:schemeClr val="bg1"/>
                </a:solidFill>
                <a:latin typeface="Arial" charset="0"/>
              </a:rPr>
              <a:t>8</a:t>
            </a:r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, корп. 3, ГБОУ Школа № </a:t>
            </a:r>
            <a:r>
              <a:rPr lang="en-US" altLang="ru-RU" sz="1200" b="1" dirty="0">
                <a:solidFill>
                  <a:schemeClr val="bg1"/>
                </a:solidFill>
                <a:latin typeface="Arial" charset="0"/>
              </a:rPr>
              <a:t>2</a:t>
            </a:r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103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4" y="2782970"/>
            <a:ext cx="4176266" cy="26470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344" name="Прямоугольник 7"/>
          <p:cNvSpPr>
            <a:spLocks noChangeArrowheads="1"/>
          </p:cNvSpPr>
          <p:nvPr/>
        </p:nvSpPr>
        <p:spPr bwMode="auto">
          <a:xfrm>
            <a:off x="424939" y="5099422"/>
            <a:ext cx="3556795" cy="276999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у</a:t>
            </a:r>
            <a:r>
              <a:rPr lang="ru-RU" altLang="ru-RU" sz="1200" b="1" dirty="0" smtClean="0">
                <a:solidFill>
                  <a:schemeClr val="bg1"/>
                </a:solidFill>
                <a:latin typeface="Arial" charset="0"/>
              </a:rPr>
              <a:t>л.</a:t>
            </a:r>
            <a:r>
              <a:rPr lang="en-US" altLang="ru-RU" sz="1200" b="1" dirty="0" err="1" smtClean="0">
                <a:solidFill>
                  <a:schemeClr val="bg1"/>
                </a:solidFill>
                <a:latin typeface="Arial" charset="0"/>
              </a:rPr>
              <a:t>Вильнюсская</a:t>
            </a:r>
            <a:r>
              <a:rPr lang="ru-RU" altLang="ru-RU" sz="1200" b="1" dirty="0" smtClean="0">
                <a:solidFill>
                  <a:schemeClr val="bg1"/>
                </a:solidFill>
                <a:latin typeface="Arial" charset="0"/>
              </a:rPr>
              <a:t>, </a:t>
            </a:r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д.</a:t>
            </a:r>
            <a:r>
              <a:rPr lang="en-US" altLang="ru-RU" sz="1200" b="1" dirty="0">
                <a:solidFill>
                  <a:schemeClr val="bg1"/>
                </a:solidFill>
                <a:latin typeface="Arial" charset="0"/>
              </a:rPr>
              <a:t>12</a:t>
            </a:r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, ГБОУ Школа № </a:t>
            </a:r>
            <a:r>
              <a:rPr lang="en-US" altLang="ru-RU" sz="1200" b="1" dirty="0">
                <a:solidFill>
                  <a:schemeClr val="bg1"/>
                </a:solidFill>
                <a:latin typeface="Arial" charset="0"/>
              </a:rPr>
              <a:t>1212</a:t>
            </a:r>
            <a:endParaRPr lang="ru-RU" altLang="ru-RU" sz="12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6666" y="4141177"/>
            <a:ext cx="4639136" cy="24561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348" name="Прямоугольник 11"/>
          <p:cNvSpPr>
            <a:spLocks noChangeArrowheads="1"/>
          </p:cNvSpPr>
          <p:nvPr/>
        </p:nvSpPr>
        <p:spPr bwMode="auto">
          <a:xfrm>
            <a:off x="4716016" y="6232227"/>
            <a:ext cx="3960440" cy="276999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у</a:t>
            </a:r>
            <a:r>
              <a:rPr lang="ru-RU" altLang="ru-RU" sz="1200" b="1" dirty="0" smtClean="0">
                <a:solidFill>
                  <a:schemeClr val="bg1"/>
                </a:solidFill>
                <a:latin typeface="Arial" charset="0"/>
              </a:rPr>
              <a:t>л.</a:t>
            </a:r>
            <a:r>
              <a:rPr lang="en-US" altLang="ru-RU" sz="1200" b="1" dirty="0" err="1" smtClean="0">
                <a:solidFill>
                  <a:schemeClr val="bg1"/>
                </a:solidFill>
                <a:latin typeface="Arial" charset="0"/>
              </a:rPr>
              <a:t>Голубинска</a:t>
            </a:r>
            <a:r>
              <a:rPr lang="ru-RU" altLang="ru-RU" sz="1200" b="1" dirty="0" smtClean="0">
                <a:solidFill>
                  <a:schemeClr val="bg1"/>
                </a:solidFill>
                <a:latin typeface="Arial" charset="0"/>
              </a:rPr>
              <a:t>я, </a:t>
            </a:r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д.</a:t>
            </a:r>
            <a:r>
              <a:rPr lang="en-US" altLang="ru-RU" sz="1200" b="1" dirty="0">
                <a:solidFill>
                  <a:schemeClr val="bg1"/>
                </a:solidFill>
                <a:latin typeface="Arial" charset="0"/>
              </a:rPr>
              <a:t>5, корп.2</a:t>
            </a:r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, ГБОУ Школа № </a:t>
            </a:r>
            <a:r>
              <a:rPr lang="en-US" altLang="ru-RU" sz="1200" b="1" dirty="0">
                <a:solidFill>
                  <a:schemeClr val="bg1"/>
                </a:solidFill>
                <a:latin typeface="Arial" charset="0"/>
              </a:rPr>
              <a:t>2103</a:t>
            </a:r>
            <a:endParaRPr lang="ru-RU" altLang="ru-RU" sz="12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07398" y="6568016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6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16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107950" y="-100013"/>
            <a:ext cx="8928099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Благоустройство </a:t>
            </a:r>
            <a:r>
              <a:rPr lang="en-US" altLang="ru-RU" sz="2100" b="1" dirty="0" err="1" smtClean="0">
                <a:latin typeface="Times New Roman" pitchFamily="18" charset="0"/>
                <a:cs typeface="Times New Roman" pitchFamily="18" charset="0"/>
              </a:rPr>
              <a:t>учреждений</a:t>
            </a:r>
            <a:r>
              <a:rPr lang="en-US" altLang="ru-RU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100" b="1" dirty="0" err="1" smtClean="0">
                <a:latin typeface="Times New Roman" pitchFamily="18" charset="0"/>
                <a:cs typeface="Times New Roman" pitchFamily="18" charset="0"/>
              </a:rPr>
              <a:t>образования</a:t>
            </a:r>
            <a:r>
              <a:rPr lang="en-US" altLang="ru-RU" sz="21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Текущее</a:t>
            </a:r>
            <a:r>
              <a:rPr lang="en-US" altLang="ru-RU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100" b="1" dirty="0" err="1" smtClean="0">
                <a:latin typeface="Times New Roman" pitchFamily="18" charset="0"/>
                <a:cs typeface="Times New Roman" pitchFamily="18" charset="0"/>
              </a:rPr>
              <a:t>положение</a:t>
            </a:r>
            <a:r>
              <a:rPr lang="en-US" altLang="ru-RU" sz="25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2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65463"/>
            <a:ext cx="4382519" cy="29195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342" name="Прямоугольник 1"/>
          <p:cNvSpPr>
            <a:spLocks noChangeArrowheads="1"/>
          </p:cNvSpPr>
          <p:nvPr/>
        </p:nvSpPr>
        <p:spPr bwMode="auto">
          <a:xfrm>
            <a:off x="4819042" y="2935977"/>
            <a:ext cx="4032449" cy="276999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у</a:t>
            </a:r>
            <a:r>
              <a:rPr lang="ru-RU" altLang="ru-RU" sz="1200" b="1" dirty="0" smtClean="0">
                <a:solidFill>
                  <a:schemeClr val="bg1"/>
                </a:solidFill>
                <a:latin typeface="Arial" charset="0"/>
              </a:rPr>
              <a:t>л.</a:t>
            </a:r>
            <a:r>
              <a:rPr lang="en-US" altLang="ru-RU" sz="1200" b="1" dirty="0" err="1" smtClean="0">
                <a:solidFill>
                  <a:schemeClr val="bg1"/>
                </a:solidFill>
                <a:latin typeface="Arial" charset="0"/>
              </a:rPr>
              <a:t>Голубинская</a:t>
            </a:r>
            <a:r>
              <a:rPr lang="en-US" altLang="ru-RU" sz="1200" b="1" dirty="0" smtClean="0">
                <a:solidFill>
                  <a:schemeClr val="bg1"/>
                </a:solidFill>
                <a:latin typeface="Arial" charset="0"/>
              </a:rPr>
              <a:t>,</a:t>
            </a:r>
            <a:r>
              <a:rPr lang="ru-RU" altLang="ru-RU" sz="12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д. </a:t>
            </a:r>
            <a:r>
              <a:rPr lang="en-US" altLang="ru-RU" sz="1200" b="1" dirty="0">
                <a:solidFill>
                  <a:schemeClr val="bg1"/>
                </a:solidFill>
                <a:latin typeface="Arial" charset="0"/>
              </a:rPr>
              <a:t>7</a:t>
            </a:r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, корп. </a:t>
            </a:r>
            <a:r>
              <a:rPr lang="en-US" altLang="ru-RU" sz="1200" b="1" dirty="0">
                <a:solidFill>
                  <a:schemeClr val="bg1"/>
                </a:solidFill>
                <a:latin typeface="Arial" charset="0"/>
              </a:rPr>
              <a:t>4</a:t>
            </a:r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, ГБОУ Школа № </a:t>
            </a:r>
            <a:r>
              <a:rPr lang="en-US" altLang="ru-RU" sz="1200" b="1" dirty="0">
                <a:solidFill>
                  <a:schemeClr val="bg1"/>
                </a:solidFill>
                <a:latin typeface="Arial" charset="0"/>
              </a:rPr>
              <a:t>2</a:t>
            </a:r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103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55" y="377040"/>
            <a:ext cx="4371611" cy="29079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344" name="Прямоугольник 7"/>
          <p:cNvSpPr>
            <a:spLocks noChangeArrowheads="1"/>
          </p:cNvSpPr>
          <p:nvPr/>
        </p:nvSpPr>
        <p:spPr bwMode="auto">
          <a:xfrm>
            <a:off x="336939" y="2935977"/>
            <a:ext cx="3960441" cy="276999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у</a:t>
            </a:r>
            <a:r>
              <a:rPr lang="ru-RU" altLang="ru-RU" sz="1200" b="1" dirty="0" smtClean="0">
                <a:solidFill>
                  <a:schemeClr val="bg1"/>
                </a:solidFill>
                <a:latin typeface="Arial" charset="0"/>
              </a:rPr>
              <a:t>л.</a:t>
            </a:r>
            <a:r>
              <a:rPr lang="en-US" altLang="ru-RU" sz="1200" b="1" dirty="0" err="1" smtClean="0">
                <a:solidFill>
                  <a:schemeClr val="bg1"/>
                </a:solidFill>
                <a:latin typeface="Arial" charset="0"/>
              </a:rPr>
              <a:t>Голубинская</a:t>
            </a:r>
            <a:r>
              <a:rPr lang="ru-RU" altLang="ru-RU" sz="1200" b="1" dirty="0" smtClean="0">
                <a:solidFill>
                  <a:schemeClr val="bg1"/>
                </a:solidFill>
                <a:latin typeface="Arial" charset="0"/>
              </a:rPr>
              <a:t>, </a:t>
            </a:r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д.</a:t>
            </a:r>
            <a:r>
              <a:rPr lang="en-US" altLang="ru-RU" sz="1200" b="1" dirty="0">
                <a:solidFill>
                  <a:schemeClr val="bg1"/>
                </a:solidFill>
                <a:latin typeface="Arial" charset="0"/>
              </a:rPr>
              <a:t>7, корп.3</a:t>
            </a:r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, ГБОУ Школа № </a:t>
            </a:r>
            <a:r>
              <a:rPr lang="en-US" altLang="ru-RU" sz="1200" b="1" dirty="0">
                <a:solidFill>
                  <a:schemeClr val="bg1"/>
                </a:solidFill>
                <a:latin typeface="Arial" charset="0"/>
              </a:rPr>
              <a:t>2103</a:t>
            </a:r>
            <a:endParaRPr lang="ru-RU" altLang="ru-RU" sz="12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9" name="Объект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55" y="3501008"/>
            <a:ext cx="4371611" cy="28468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346" name="Прямоугольник 9"/>
          <p:cNvSpPr>
            <a:spLocks noChangeArrowheads="1"/>
          </p:cNvSpPr>
          <p:nvPr/>
        </p:nvSpPr>
        <p:spPr bwMode="auto">
          <a:xfrm>
            <a:off x="1165031" y="5805264"/>
            <a:ext cx="2304256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200" b="1" dirty="0" err="1">
                <a:solidFill>
                  <a:schemeClr val="bg1"/>
                </a:solidFill>
                <a:latin typeface="Arial" charset="0"/>
              </a:rPr>
              <a:t>ул.Голубинская</a:t>
            </a:r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, д.</a:t>
            </a:r>
            <a:r>
              <a:rPr lang="en-US" altLang="ru-RU" sz="1200" b="1" dirty="0">
                <a:solidFill>
                  <a:schemeClr val="bg1"/>
                </a:solidFill>
                <a:latin typeface="Arial" charset="0"/>
              </a:rPr>
              <a:t>5</a:t>
            </a:r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, корп.</a:t>
            </a:r>
            <a:r>
              <a:rPr lang="en-US" altLang="ru-RU" sz="1200" b="1" dirty="0">
                <a:solidFill>
                  <a:schemeClr val="bg1"/>
                </a:solidFill>
                <a:latin typeface="Arial" charset="0"/>
              </a:rPr>
              <a:t>3</a:t>
            </a:r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, </a:t>
            </a:r>
          </a:p>
          <a:p>
            <a:pPr algn="ctr"/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ГБОУ Школа </a:t>
            </a:r>
            <a:r>
              <a:rPr lang="en-US" altLang="ru-RU" sz="1200" b="1" dirty="0">
                <a:solidFill>
                  <a:schemeClr val="bg1"/>
                </a:solidFill>
                <a:latin typeface="Arial" charset="0"/>
              </a:rPr>
              <a:t>№ 2103</a:t>
            </a:r>
            <a:endParaRPr lang="ru-RU" altLang="ru-RU" sz="12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5"/>
          <a:stretch/>
        </p:blipFill>
        <p:spPr bwMode="auto">
          <a:xfrm>
            <a:off x="4644008" y="3501008"/>
            <a:ext cx="4382519" cy="28591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348" name="Прямоугольник 11"/>
          <p:cNvSpPr>
            <a:spLocks noChangeArrowheads="1"/>
          </p:cNvSpPr>
          <p:nvPr/>
        </p:nvSpPr>
        <p:spPr bwMode="auto">
          <a:xfrm>
            <a:off x="5394847" y="5805264"/>
            <a:ext cx="2880838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ru-RU" sz="1200" b="1" dirty="0">
                <a:solidFill>
                  <a:schemeClr val="bg1"/>
                </a:solidFill>
                <a:latin typeface="Arial" charset="0"/>
              </a:rPr>
              <a:t>Новоясеневский </a:t>
            </a:r>
            <a:r>
              <a:rPr lang="en-US" altLang="ru-RU" sz="1200" b="1" dirty="0" err="1">
                <a:solidFill>
                  <a:schemeClr val="bg1"/>
                </a:solidFill>
                <a:latin typeface="Arial" charset="0"/>
              </a:rPr>
              <a:t>пр</a:t>
            </a:r>
            <a:r>
              <a:rPr lang="en-US" altLang="ru-RU" sz="1200" b="1" dirty="0">
                <a:solidFill>
                  <a:schemeClr val="bg1"/>
                </a:solidFill>
                <a:latin typeface="Arial" charset="0"/>
              </a:rPr>
              <a:t>-т</a:t>
            </a:r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., д.</a:t>
            </a:r>
            <a:r>
              <a:rPr lang="en-US" altLang="ru-RU" sz="1200" b="1" dirty="0">
                <a:solidFill>
                  <a:schemeClr val="bg1"/>
                </a:solidFill>
                <a:latin typeface="Arial" charset="0"/>
              </a:rPr>
              <a:t>16, корп.2</a:t>
            </a:r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, </a:t>
            </a:r>
          </a:p>
          <a:p>
            <a:pPr algn="ctr"/>
            <a:r>
              <a:rPr lang="ru-RU" altLang="ru-RU" sz="1200" b="1" dirty="0">
                <a:solidFill>
                  <a:schemeClr val="bg1"/>
                </a:solidFill>
                <a:latin typeface="Arial" charset="0"/>
              </a:rPr>
              <a:t>ГБОУ Школа № </a:t>
            </a:r>
            <a:r>
              <a:rPr lang="en-US" altLang="ru-RU" sz="1200" b="1" dirty="0">
                <a:solidFill>
                  <a:schemeClr val="bg1"/>
                </a:solidFill>
                <a:latin typeface="Arial" charset="0"/>
              </a:rPr>
              <a:t>2103</a:t>
            </a:r>
            <a:endParaRPr lang="ru-RU" altLang="ru-RU" sz="12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6472254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7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54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 descr="ÐÐ°ÑÑÐ¸Ð½ÐºÐ¸ Ð¿Ð¾ Ð·Ð°Ð¿ÑÐ¾ÑÑ Ð¿ÑÐ¸Ð±Ð¾ÑÑ ÑÑÐµÑÐ° Ð²Ð¾Ð´Ñ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2" name="AutoShape 4" descr="ÐÐ°ÑÑÐ¸Ð½ÐºÐ¸ Ð¿Ð¾ Ð·Ð°Ð¿ÑÐ¾ÑÑ Ð¿ÑÐ¸Ð±Ð¾ÑÑ ÑÑÐµÑÐ° Ð²Ð¾Ð´Ñ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4" name="AutoShape 6" descr="ÐÐ°ÑÑÐ¸Ð½ÐºÐ¸ Ð¿Ð¾ Ð·Ð°Ð¿ÑÐ¾ÑÑ Ð¿ÑÐ¸Ð±Ð¾ÑÑ ÑÑÐµÑÐ° Ð²Ð¾Ð´Ñ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11103" y="-56094"/>
            <a:ext cx="556043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жилищного фонда района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75" y="512834"/>
            <a:ext cx="27937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 2020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выполнена замена входных металлических дверей в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 строениях – 57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дверей.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Замена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648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окон в местах общего пользования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14 строения.</a:t>
            </a:r>
          </a:p>
          <a:p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8"/>
          <a:stretch/>
        </p:blipFill>
        <p:spPr>
          <a:xfrm>
            <a:off x="6172859" y="908720"/>
            <a:ext cx="2858701" cy="497607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31" y="2143591"/>
            <a:ext cx="2937805" cy="4248473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01" b="32150"/>
          <a:stretch/>
        </p:blipFill>
        <p:spPr>
          <a:xfrm>
            <a:off x="4320679" y="3425876"/>
            <a:ext cx="2599977" cy="3387500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15637" t="23000" r="8166"/>
          <a:stretch/>
        </p:blipFill>
        <p:spPr>
          <a:xfrm>
            <a:off x="3382836" y="420960"/>
            <a:ext cx="2652967" cy="3560440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35072" y="6492875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8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00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 descr="ÐÐ°ÑÑÐ¸Ð½ÐºÐ¸ Ð¿Ð¾ Ð·Ð°Ð¿ÑÐ¾ÑÑ Ð¿ÑÐ¸Ð±Ð¾ÑÑ ÑÑÐµÑÐ° Ð²Ð¾Ð´Ñ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2" name="AutoShape 4" descr="ÐÐ°ÑÑÐ¸Ð½ÐºÐ¸ Ð¿Ð¾ Ð·Ð°Ð¿ÑÐ¾ÑÑ Ð¿ÑÐ¸Ð±Ð¾ÑÑ ÑÑÐµÑÐ° Ð²Ð¾Ð´Ñ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4" name="AutoShape 6" descr="ÐÐ°ÑÑÐ¸Ð½ÐºÐ¸ Ð¿Ð¾ Ð·Ð°Ð¿ÑÐ¾ÑÑ Ð¿ÑÐ¸Ð±Ð¾ÑÑ ÑÑÐµÑÐ° Ð²Ð¾Ð´Ñ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861899" y="28153"/>
            <a:ext cx="556043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жилищного фонда района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2042" y="635294"/>
            <a:ext cx="448562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 2020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выполнены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в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571 квартире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герметизации межпанельных швов МКД более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27,5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тысяч погонных метров.</a:t>
            </a:r>
          </a:p>
          <a:p>
            <a:r>
              <a:rPr lang="ru-RU" sz="1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64" y="639852"/>
            <a:ext cx="3349255" cy="405766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431" y="4077072"/>
            <a:ext cx="3923928" cy="271641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07" y="1412776"/>
            <a:ext cx="2943953" cy="5229191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6500036"/>
            <a:ext cx="2133600" cy="365125"/>
          </a:xfrm>
        </p:spPr>
        <p:txBody>
          <a:bodyPr/>
          <a:lstStyle/>
          <a:p>
            <a:pPr>
              <a:defRPr/>
            </a:pPr>
            <a:fld id="{293C315F-1857-42E9-B007-2FBD627BDE82}" type="slidenum"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9</a:t>
            </a:fld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83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1789</TotalTime>
  <Words>2708</Words>
  <Application>Microsoft Office PowerPoint</Application>
  <PresentationFormat>Экран (4:3)</PresentationFormat>
  <Paragraphs>250</Paragraphs>
  <Slides>39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Arial</vt:lpstr>
      <vt:lpstr>Calibri</vt:lpstr>
      <vt:lpstr>Times New Roman</vt:lpstr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Строительство</vt:lpstr>
      <vt:lpstr>Презентация PowerPoint</vt:lpstr>
      <vt:lpstr>Презентация PowerPoint</vt:lpstr>
      <vt:lpstr>Транспорт</vt:lpstr>
      <vt:lpstr>Транспорт</vt:lpstr>
      <vt:lpstr> Общественные обсуждения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Капитальный ремонт поликлиник  </vt:lpstr>
      <vt:lpstr>Презентация PowerPoint</vt:lpstr>
      <vt:lpstr>ГБУ спорта и досуга</vt:lpstr>
      <vt:lpstr>ГБУ спорта и досуга</vt:lpstr>
      <vt:lpstr>Объединение досуговых учреждений </vt:lpstr>
      <vt:lpstr>Физическая культура и спорт </vt:lpstr>
      <vt:lpstr>Презентация PowerPoint</vt:lpstr>
      <vt:lpstr>Ремонтные работы в помещениях ветеранских общественных организаций  </vt:lpstr>
      <vt:lpstr>Оказание адресной социальной помощи</vt:lpstr>
      <vt:lpstr>Обеспечение условий доступности для инвалидов жилых помещений и общего имущества в МКД</vt:lpstr>
      <vt:lpstr>Информация по работе в период действия ограничений, установленных в связи с введением режима повышенной готовности</vt:lpstr>
      <vt:lpstr>Презентация PowerPoint</vt:lpstr>
      <vt:lpstr>ДШИ № 11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Исаев Антон Валерьевич</dc:creator>
  <cp:lastModifiedBy>Исаев Антон Валерьевич</cp:lastModifiedBy>
  <cp:revision>84</cp:revision>
  <dcterms:created xsi:type="dcterms:W3CDTF">2019-12-20T13:08:52Z</dcterms:created>
  <dcterms:modified xsi:type="dcterms:W3CDTF">2021-04-14T08:27:51Z</dcterms:modified>
</cp:coreProperties>
</file>